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87" r:id="rId2"/>
    <p:sldId id="789" r:id="rId3"/>
    <p:sldId id="790" r:id="rId4"/>
    <p:sldId id="791" r:id="rId5"/>
    <p:sldId id="814" r:id="rId6"/>
    <p:sldId id="815" r:id="rId7"/>
    <p:sldId id="816" r:id="rId8"/>
    <p:sldId id="817" r:id="rId9"/>
    <p:sldId id="818" r:id="rId10"/>
    <p:sldId id="819" r:id="rId11"/>
    <p:sldId id="820" r:id="rId12"/>
    <p:sldId id="821" r:id="rId13"/>
    <p:sldId id="822" r:id="rId14"/>
    <p:sldId id="823" r:id="rId15"/>
    <p:sldId id="824" r:id="rId16"/>
    <p:sldId id="825" r:id="rId17"/>
    <p:sldId id="826" r:id="rId18"/>
    <p:sldId id="827" r:id="rId19"/>
    <p:sldId id="828" r:id="rId20"/>
    <p:sldId id="829" r:id="rId21"/>
    <p:sldId id="830" r:id="rId22"/>
    <p:sldId id="831" r:id="rId23"/>
    <p:sldId id="832" r:id="rId24"/>
    <p:sldId id="833" r:id="rId25"/>
    <p:sldId id="901" r:id="rId26"/>
    <p:sldId id="835" r:id="rId27"/>
    <p:sldId id="836" r:id="rId28"/>
    <p:sldId id="837" r:id="rId29"/>
    <p:sldId id="838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4" r:id="rId42"/>
    <p:sldId id="855" r:id="rId43"/>
    <p:sldId id="856" r:id="rId44"/>
    <p:sldId id="857" r:id="rId45"/>
    <p:sldId id="858" r:id="rId46"/>
    <p:sldId id="859" r:id="rId47"/>
    <p:sldId id="860" r:id="rId48"/>
    <p:sldId id="861" r:id="rId49"/>
    <p:sldId id="862" r:id="rId50"/>
    <p:sldId id="863" r:id="rId51"/>
    <p:sldId id="864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87"/>
  </p:normalViewPr>
  <p:slideViewPr>
    <p:cSldViewPr snapToGrid="0" snapToObjects="1" showGuides="1">
      <p:cViewPr varScale="1">
        <p:scale>
          <a:sx n="97" d="100"/>
          <a:sy n="97" d="100"/>
        </p:scale>
        <p:origin x="232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AAB6-F463-424C-BEBF-91EE14D0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86B07-8DD6-2E43-A150-2A9E89DB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A3C29-B98D-C04D-92C7-5A148026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B970A-8440-D34E-A21C-0797232A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FB78A-2920-734D-84FC-DA107377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98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5E3F-9084-D84F-A24E-A3348A07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AA1F5-5021-C44A-A5AB-64864A35D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A273C-40E9-624E-BA5B-B423F34E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00E4-220D-DD4A-9973-5DC6F1F9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F4E87-D0E7-3148-9405-2A564E30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6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1154C-EF0F-B844-8F0E-A446ACEFC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72529-ECC8-A44B-AA24-A93D38BD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6E061-4056-0C42-8F4C-0DD8FBA1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92B2-8E8A-2640-9F6A-49E0F0CD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B4A2-679F-0742-9C2F-9F6F5B01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67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9BBF-74A9-A84F-9A05-EBEA7111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0145-D32E-B94F-AD23-00F76F5F0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6EC57-B089-7D4D-8AA3-A0BC6230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8AB94-E330-D44F-8CA5-11868269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F4941-8BBC-EB4C-87C0-EF65543E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0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C4C1-98D4-EA48-933F-E4C95701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44BEB-DCB5-0944-98B7-2C4320623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EFA59-7DBC-5F45-9B13-ECD6C093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7C1F2-94BF-9049-A14D-28078B9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A7391-1EC5-A542-AAF6-84EFB42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62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22DD-69A1-964C-9217-54BFD490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C818F-0618-994C-B68F-B64767E5B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6C39E-D1B6-784A-B520-451134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590CA-9161-2D4E-9D1D-7E1C1208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5A75-B5FC-8247-957A-9FF51081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AF455-E383-FD4B-9722-09C415F6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5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998C-4750-994D-8646-126DE148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B1035-09E9-7847-B774-636017169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784DE-A3BF-8848-9B4A-84529F5E3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BD3BC-A93A-F742-AC71-272EADEF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2B1F3-6D6D-E94D-B1F2-0549F36E7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D98C8-D23C-3744-9D55-51A40C58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1B7B3-1525-F244-9C9D-CACB8F9C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28693-550A-A746-8900-E8C7495D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3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FFA5-759E-974E-BBB7-9DAA360D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E29B-CCB6-C043-B583-6978D84C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B253B-1C96-0647-8BA7-6738B81B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44A19-4C2D-AC40-ABD2-C60576EF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3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70E2D-029E-E547-87FC-B3827805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DB4FD-EEB4-7848-9476-8D0BADFE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F60A0-45D0-594F-825C-606F4B63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74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DCE8-4AE7-6B4C-901C-4CA433AB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097A-C93F-3A4F-82D9-C6C29AC2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1960-9ADC-ED47-A60A-14F28D4F4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A9971-B98A-9347-B0AC-984C8724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BA93-6709-D94A-BA8E-50703E1E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720C5-D124-1C4D-ACF3-A3E4320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9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0549-C1FE-B04C-8AC4-E388E86D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6302E-10C9-6347-ADA0-F45E8A6A6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FF729-A2B6-3042-B96E-327653256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15917-B2F9-3843-84B4-35D37C36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C6867-AD2A-CC40-9688-C0B202FF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B9A2-DA5F-7849-BBC9-024AB4C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97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0CFF49-7E6D-964A-86F9-58C0C3E6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005A7-F5CF-3743-8A68-EA053FF13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7C53-EA9F-CE43-8B84-B0FB1541E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C3CD-1E5B-6041-8226-B78FFD5461A2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C7183-0E5E-474F-A959-189D64289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5434A-9A2C-F349-8C25-41BFC69C0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BA6E-E044-7644-8822-321D91A00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0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6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8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10" Type="http://schemas.openxmlformats.org/officeDocument/2006/relationships/image" Target="../media/image106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6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6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wickham/purrr-tutorial" TargetMode="External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6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4.png"/><Relationship Id="rId26" Type="http://schemas.openxmlformats.org/officeDocument/2006/relationships/image" Target="../media/image131.png"/><Relationship Id="rId3" Type="http://schemas.openxmlformats.org/officeDocument/2006/relationships/image" Target="../media/image6.png"/><Relationship Id="rId21" Type="http://schemas.openxmlformats.org/officeDocument/2006/relationships/image" Target="../media/image127.png"/><Relationship Id="rId34" Type="http://schemas.openxmlformats.org/officeDocument/2006/relationships/image" Target="../media/image13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5" Type="http://schemas.openxmlformats.org/officeDocument/2006/relationships/image" Target="../media/image60.png"/><Relationship Id="rId33" Type="http://schemas.openxmlformats.org/officeDocument/2006/relationships/image" Target="../media/image138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0.png"/><Relationship Id="rId32" Type="http://schemas.openxmlformats.org/officeDocument/2006/relationships/image" Target="../media/image137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23" Type="http://schemas.openxmlformats.org/officeDocument/2006/relationships/image" Target="../media/image129.png"/><Relationship Id="rId28" Type="http://schemas.openxmlformats.org/officeDocument/2006/relationships/image" Target="../media/image133.png"/><Relationship Id="rId10" Type="http://schemas.openxmlformats.org/officeDocument/2006/relationships/image" Target="../media/image118.png"/><Relationship Id="rId19" Type="http://schemas.openxmlformats.org/officeDocument/2006/relationships/image" Target="../media/image125.png"/><Relationship Id="rId31" Type="http://schemas.openxmlformats.org/officeDocument/2006/relationships/image" Target="../media/image136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17.png"/><Relationship Id="rId14" Type="http://schemas.openxmlformats.org/officeDocument/2006/relationships/image" Target="../media/image70.png"/><Relationship Id="rId22" Type="http://schemas.openxmlformats.org/officeDocument/2006/relationships/image" Target="../media/image128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61.png"/><Relationship Id="rId8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5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43.png"/><Relationship Id="rId5" Type="http://schemas.openxmlformats.org/officeDocument/2006/relationships/image" Target="../media/image3.png"/><Relationship Id="rId10" Type="http://schemas.openxmlformats.org/officeDocument/2006/relationships/image" Target="../media/image14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26.png"/><Relationship Id="rId26" Type="http://schemas.openxmlformats.org/officeDocument/2006/relationships/image" Target="../media/image61.png"/><Relationship Id="rId39" Type="http://schemas.openxmlformats.org/officeDocument/2006/relationships/image" Target="../media/image168.png"/><Relationship Id="rId21" Type="http://schemas.openxmlformats.org/officeDocument/2006/relationships/image" Target="../media/image129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58.png"/><Relationship Id="rId41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56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5" Type="http://schemas.openxmlformats.org/officeDocument/2006/relationships/image" Target="../media/image3.png"/><Relationship Id="rId15" Type="http://schemas.openxmlformats.org/officeDocument/2006/relationships/image" Target="../media/image138.png"/><Relationship Id="rId23" Type="http://schemas.openxmlformats.org/officeDocument/2006/relationships/image" Target="../media/image155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image" Target="../media/image151.png"/><Relationship Id="rId19" Type="http://schemas.openxmlformats.org/officeDocument/2006/relationships/image" Target="../media/image127.png"/><Relationship Id="rId31" Type="http://schemas.openxmlformats.org/officeDocument/2006/relationships/image" Target="../media/image160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50.png"/><Relationship Id="rId14" Type="http://schemas.openxmlformats.org/officeDocument/2006/relationships/image" Target="../media/image69.png"/><Relationship Id="rId22" Type="http://schemas.openxmlformats.org/officeDocument/2006/relationships/image" Target="../media/image121.png"/><Relationship Id="rId27" Type="http://schemas.openxmlformats.org/officeDocument/2006/relationships/image" Target="../media/image137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60.png"/><Relationship Id="rId8" Type="http://schemas.openxmlformats.org/officeDocument/2006/relationships/image" Target="../media/image149.png"/><Relationship Id="rId3" Type="http://schemas.openxmlformats.org/officeDocument/2006/relationships/image" Target="../media/image6.png"/><Relationship Id="rId12" Type="http://schemas.openxmlformats.org/officeDocument/2006/relationships/image" Target="../media/image153.png"/><Relationship Id="rId17" Type="http://schemas.openxmlformats.org/officeDocument/2006/relationships/image" Target="../media/image125.png"/><Relationship Id="rId25" Type="http://schemas.openxmlformats.org/officeDocument/2006/relationships/image" Target="../media/image139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4.0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0837"/>
            <a:ext cx="3225574" cy="373988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290394" y="596471"/>
            <a:ext cx="10506402" cy="10824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7034" spc="5" dirty="0">
                <a:latin typeface="Arial"/>
                <a:cs typeface="Arial"/>
              </a:rPr>
              <a:t>Итерации(повторение) с 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85940" y="1890186"/>
            <a:ext cx="4420121" cy="307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10000" spc="5" dirty="0">
                <a:solidFill>
                  <a:srgbClr val="F0F0F0"/>
                </a:solidFill>
                <a:latin typeface="Arial"/>
                <a:cs typeface="Arial"/>
              </a:rPr>
              <a:t>Можно!</a:t>
            </a:r>
          </a:p>
          <a:p>
            <a:pPr algn="ctr"/>
            <a:r>
              <a:rPr sz="10000" spc="5" dirty="0" err="1">
                <a:solidFill>
                  <a:srgbClr val="F0F0F0"/>
                </a:solidFill>
                <a:latin typeface="Arial"/>
                <a:cs typeface="Arial"/>
              </a:rPr>
              <a:t>purrr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51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2235285"/>
            <a:ext cx="2057256" cy="2387432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62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22947" y="752663"/>
            <a:ext cx="1354538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purrr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43501" y="2487361"/>
            <a:ext cx="4100097" cy="4524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40" spc="5" dirty="0">
                <a:latin typeface="Arial"/>
                <a:cs typeface="Arial"/>
              </a:rPr>
              <a:t>Функции для итерации</a:t>
            </a:r>
            <a:r>
              <a:rPr sz="2940" spc="5" dirty="0">
                <a:latin typeface="Arial"/>
                <a:cs typeface="Arial"/>
              </a:rPr>
              <a:t>.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3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26" y="3046230"/>
            <a:ext cx="6476023" cy="765541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51" y="3043055"/>
            <a:ext cx="6482375" cy="77189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127638" y="3268675"/>
            <a:ext cx="17738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library(purrr)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33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10558" y="2543564"/>
            <a:ext cx="9464963" cy="4578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75" spc="5" dirty="0">
                <a:solidFill>
                  <a:srgbClr val="005493"/>
                </a:solidFill>
                <a:latin typeface="Arial"/>
                <a:cs typeface="Arial"/>
              </a:rPr>
              <a:t>Запустите предложенный код, что у вас получилось?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75162" y="3382649"/>
            <a:ext cx="342850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latin typeface="Arial"/>
                <a:cs typeface="Arial"/>
              </a:rPr>
              <a:t>map(exams,  mean)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93" y="793934"/>
            <a:ext cx="10978379" cy="60638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72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3" y="339701"/>
            <a:ext cx="4723498" cy="794175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44" y="333352"/>
            <a:ext cx="4736197" cy="80687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94167" y="581003"/>
            <a:ext cx="387349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map(exams,  mean)              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4" y="339701"/>
            <a:ext cx="5260755" cy="794175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44" y="333352"/>
            <a:ext cx="5273457" cy="80687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94166" y="581003"/>
            <a:ext cx="4579780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solidFill>
                  <a:srgbClr val="0365C0"/>
                </a:solidFill>
                <a:latin typeface="Arial"/>
                <a:cs typeface="Arial"/>
              </a:rPr>
              <a:t>exams  %&gt;%  map(mean)              </a:t>
            </a:r>
            <a:endParaRPr sz="2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53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8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302306" y="752663"/>
            <a:ext cx="1675139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map()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94210" y="1846056"/>
            <a:ext cx="8246873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Применяет функцию к каждому элементу списка.</a:t>
            </a:r>
            <a:endParaRPr sz="2750" dirty="0">
              <a:latin typeface="Arial"/>
              <a:cs typeface="Arial"/>
            </a:endParaRPr>
          </a:p>
          <a:p>
            <a:r>
              <a:rPr lang="ru-RU" sz="3000" spc="5" dirty="0">
                <a:latin typeface="Arial"/>
                <a:cs typeface="Arial"/>
              </a:rPr>
              <a:t>В качестве результата возвращает список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22" y="2795974"/>
            <a:ext cx="7630273" cy="808544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8" y="2792799"/>
            <a:ext cx="7636622" cy="81489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470404" y="3038281"/>
            <a:ext cx="195277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map(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.x,  .f,  ...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40" y="3427072"/>
            <a:ext cx="3732547" cy="229318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535050" y="4257396"/>
            <a:ext cx="3306931" cy="13437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6994"/>
            <a:r>
              <a:rPr lang="ru-RU" sz="2183" b="1" spc="5" dirty="0">
                <a:solidFill>
                  <a:srgbClr val="FFFFFF"/>
                </a:solidFill>
                <a:latin typeface="Arial"/>
                <a:cs typeface="Arial"/>
              </a:rPr>
              <a:t>Функция применяемая</a:t>
            </a:r>
            <a:br>
              <a:rPr lang="ru-RU" sz="2183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3" b="1" spc="5" dirty="0">
                <a:solidFill>
                  <a:srgbClr val="FFFFFF"/>
                </a:solidFill>
                <a:latin typeface="Arial"/>
                <a:cs typeface="Arial"/>
              </a:rPr>
              <a:t>к каждому элементу</a:t>
            </a:r>
          </a:p>
          <a:p>
            <a:pPr marL="126994"/>
            <a:r>
              <a:rPr lang="ru-RU" sz="2183" b="1" spc="5" dirty="0">
                <a:solidFill>
                  <a:srgbClr val="FFFFFF"/>
                </a:solidFill>
                <a:latin typeface="Arial"/>
                <a:cs typeface="Arial"/>
              </a:rPr>
              <a:t>списка</a:t>
            </a:r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обычно это первый</a:t>
            </a:r>
            <a:b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аргумент функции </a:t>
            </a:r>
            <a:r>
              <a:rPr lang="en-US" sz="1698" spc="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183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183" dirty="0">
              <a:latin typeface="Arial"/>
              <a:cs typeface="Arial"/>
            </a:endParaRPr>
          </a:p>
        </p:txBody>
      </p:sp>
      <p:pic>
        <p:nvPicPr>
          <p:cNvPr id="3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8" y="3501085"/>
            <a:ext cx="1987013" cy="221916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870468" y="4755946"/>
            <a:ext cx="1049005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Список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3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23" y="3416556"/>
            <a:ext cx="5051866" cy="230369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80951" y="4332613"/>
            <a:ext cx="1786579" cy="11941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84714"/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Другие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параметры</a:t>
            </a:r>
          </a:p>
          <a:p>
            <a:pPr marL="84714"/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применяемой</a:t>
            </a:r>
          </a:p>
          <a:p>
            <a:pPr marL="84714"/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функции</a:t>
            </a:r>
            <a:endParaRPr sz="19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0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8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302306" y="752663"/>
            <a:ext cx="1675139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map()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3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2019399"/>
            <a:ext cx="1745872" cy="471411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2490811"/>
            <a:ext cx="1745872" cy="471411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2962222"/>
            <a:ext cx="1745872" cy="471411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3433634"/>
            <a:ext cx="1745872" cy="471411"/>
          </a:xfrm>
          <a:prstGeom prst="rect">
            <a:avLst/>
          </a:prstGeom>
        </p:spPr>
      </p:pic>
      <p:pic>
        <p:nvPicPr>
          <p:cNvPr id="3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3905045"/>
            <a:ext cx="1745872" cy="471412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6" y="4376457"/>
            <a:ext cx="1745872" cy="47141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81467" y="2133945"/>
            <a:ext cx="947375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84631" y="2610162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$student1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84631" y="3080028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$student2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84631" y="3549895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$student3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84631" y="4019762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$student4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84631" y="4495979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$student5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2946348"/>
            <a:ext cx="1809368" cy="31748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3417759"/>
            <a:ext cx="1809368" cy="31748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3889171"/>
            <a:ext cx="1809368" cy="31748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4360583"/>
            <a:ext cx="1809368" cy="31748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2474936"/>
            <a:ext cx="1809368" cy="31748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1" y="1987652"/>
            <a:ext cx="31748" cy="2891964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44" y="1987652"/>
            <a:ext cx="31748" cy="2891964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2003525"/>
            <a:ext cx="1809368" cy="31748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7" y="4831993"/>
            <a:ext cx="1809368" cy="3174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05207" y="2054385"/>
            <a:ext cx="848950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map(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959321" y="2054385"/>
            <a:ext cx="1747273" cy="423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50" spc="5" dirty="0">
                <a:latin typeface="Arial"/>
                <a:cs typeface="Arial"/>
              </a:rPr>
              <a:t>, mean, …)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0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2016225"/>
            <a:ext cx="1745871" cy="471411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2487636"/>
            <a:ext cx="1745871" cy="471411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2959047"/>
            <a:ext cx="1745871" cy="471411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3430459"/>
            <a:ext cx="1745871" cy="471411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3901870"/>
            <a:ext cx="1745871" cy="471412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97" y="4373282"/>
            <a:ext cx="1745871" cy="471411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24606" y="2133945"/>
            <a:ext cx="947375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534120" y="2603812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$student1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34120" y="3073679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$student2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534120" y="3549895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$student3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534120" y="4019762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$student4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34120" y="4489630"/>
            <a:ext cx="1337867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$student5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1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2943173"/>
            <a:ext cx="1809369" cy="31748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3414584"/>
            <a:ext cx="1809369" cy="31748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3885996"/>
            <a:ext cx="1809369" cy="31748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4357408"/>
            <a:ext cx="1809369" cy="31748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2471761"/>
            <a:ext cx="1809369" cy="31748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23" y="1984477"/>
            <a:ext cx="31748" cy="2891964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95" y="1984477"/>
            <a:ext cx="31748" cy="2891964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2000350"/>
            <a:ext cx="1809369" cy="31748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4828819"/>
            <a:ext cx="1809369" cy="3174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302306" y="2505203"/>
            <a:ext cx="1056379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mean(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mean(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mean(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mean(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mean(</a:t>
            </a:r>
            <a:endParaRPr sz="2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102459" y="2505203"/>
            <a:ext cx="703078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42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2013050"/>
            <a:ext cx="1745874" cy="471411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2484461"/>
            <a:ext cx="1745874" cy="471411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2955872"/>
            <a:ext cx="1745874" cy="471411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3427284"/>
            <a:ext cx="1745874" cy="471411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3898695"/>
            <a:ext cx="1745874" cy="471412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75" y="4370107"/>
            <a:ext cx="1745874" cy="471411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0667679" y="2127596"/>
            <a:ext cx="441788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b="1" spc="5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426396" y="2603812"/>
            <a:ext cx="914994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result1</a:t>
            </a:r>
            <a:endParaRPr sz="23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426396" y="3073679"/>
            <a:ext cx="914994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result2</a:t>
            </a:r>
            <a:endParaRPr sz="23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426396" y="3543546"/>
            <a:ext cx="914994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result3</a:t>
            </a:r>
            <a:endParaRPr sz="23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426396" y="4013413"/>
            <a:ext cx="914994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result4</a:t>
            </a:r>
            <a:endParaRPr sz="23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426396" y="4489630"/>
            <a:ext cx="914994" cy="3647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0" spc="5" dirty="0">
                <a:latin typeface="Arial"/>
                <a:cs typeface="Arial"/>
              </a:rPr>
              <a:t>result5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2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2939998"/>
            <a:ext cx="1809369" cy="31748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3411410"/>
            <a:ext cx="1809369" cy="31748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3882821"/>
            <a:ext cx="1809369" cy="31748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4354233"/>
            <a:ext cx="1809369" cy="31748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2468587"/>
            <a:ext cx="1809369" cy="31748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801" y="1981302"/>
            <a:ext cx="31748" cy="2891964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675" y="1981302"/>
            <a:ext cx="31748" cy="2891964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1997176"/>
            <a:ext cx="1809369" cy="31748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27" y="4825644"/>
            <a:ext cx="1809369" cy="31748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24" y="3295655"/>
            <a:ext cx="932935" cy="450822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26" y="3295655"/>
            <a:ext cx="932934" cy="4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39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3348" y="1846055"/>
            <a:ext cx="10781221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Рассчитайте дисперсию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(var())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экзаменационных оценок каждого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студента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84" y="908226"/>
            <a:ext cx="10851388" cy="5949533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4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8" y="451281"/>
            <a:ext cx="9451782" cy="569382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448106"/>
            <a:ext cx="9458131" cy="57572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473525" y="555605"/>
            <a:ext cx="315791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exams  %&gt;%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map</a:t>
            </a:r>
            <a:r>
              <a:rPr sz="2350" spc="5" dirty="0">
                <a:latin typeface="Arial"/>
                <a:cs typeface="Arial"/>
              </a:rPr>
              <a:t>(var)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31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05" y="2343227"/>
            <a:ext cx="6133763" cy="3384312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5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993946"/>
            <a:ext cx="12191144" cy="743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834" spc="5" dirty="0">
                <a:latin typeface="Arial"/>
                <a:cs typeface="Arial"/>
              </a:rPr>
              <a:t>Функции пакета </a:t>
            </a:r>
            <a:r>
              <a:rPr sz="4834" spc="5" dirty="0">
                <a:latin typeface="Arial"/>
                <a:cs typeface="Arial"/>
              </a:rPr>
              <a:t>map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721267" y="2452915"/>
            <a:ext cx="123822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функция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82357" y="2452915"/>
            <a:ext cx="3910301" cy="3185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70" b="1" spc="5" dirty="0">
                <a:latin typeface="Arial"/>
                <a:cs typeface="Arial"/>
              </a:rPr>
              <a:t>возвращает результат в виде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99055" y="2929131"/>
            <a:ext cx="75661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163490" y="2887883"/>
            <a:ext cx="89999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список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638723" y="3405347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map_chr()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449958" y="3364100"/>
            <a:ext cx="232339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строковый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632373" y="3881564"/>
            <a:ext cx="130420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419454" y="3840317"/>
            <a:ext cx="238597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численный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664121" y="4357781"/>
            <a:ext cx="122405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419454" y="4316534"/>
            <a:ext cx="238597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численный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683169" y="4833998"/>
            <a:ext cx="120802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387434" y="4792750"/>
            <a:ext cx="245227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latin typeface="Arial"/>
                <a:cs typeface="Arial"/>
              </a:rPr>
              <a:t>логический вектор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08567" y="5310214"/>
            <a:ext cx="115929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069259" y="5268966"/>
            <a:ext cx="108818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latin typeface="Arial"/>
                <a:cs typeface="Arial"/>
              </a:rPr>
              <a:t>таблица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41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5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52883" y="2055591"/>
            <a:ext cx="7689093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Если мы хотим на выходе получить вектор, то</a:t>
            </a:r>
            <a:r>
              <a:rPr sz="2745" spc="5" dirty="0"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9" y="2614891"/>
            <a:ext cx="9451780" cy="1054635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2611716"/>
            <a:ext cx="9458130" cy="10609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73525" y="272080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73524" y="3216069"/>
            <a:ext cx="246349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map_dbl</a:t>
            </a:r>
            <a:r>
              <a:rPr sz="2350" spc="5" dirty="0">
                <a:latin typeface="Arial"/>
                <a:cs typeface="Arial"/>
              </a:rPr>
              <a:t>(mean)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90980" y="3933568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90980" y="4428833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71.34850    74.60950    70.21575    75.30758    79.06386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711797" y="752663"/>
            <a:ext cx="2847896" cy="7579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25" spc="5" dirty="0">
                <a:latin typeface="Arial"/>
                <a:cs typeface="Arial"/>
              </a:rPr>
              <a:t>map_dbl()</a:t>
            </a:r>
            <a:endParaRPr sz="4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9322" y="6574411"/>
            <a:ext cx="1787669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Charlotte Wickham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0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" y="6724008"/>
            <a:ext cx="1681044" cy="793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565757" y="638371"/>
            <a:ext cx="3144194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solidFill>
                  <a:srgbClr val="164F86"/>
                </a:solidFill>
                <a:latin typeface="Arial"/>
                <a:cs typeface="Arial"/>
              </a:rPr>
              <a:t>Your Turn 1</a:t>
            </a:r>
            <a:endParaRPr sz="4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3680" y="1716367"/>
            <a:ext cx="6628161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164F86"/>
                </a:solidFill>
                <a:latin typeface="Arial"/>
                <a:cs typeface="Arial"/>
              </a:rPr>
              <a:t>mod  &lt;-  lm(price  ~  carat  +  cut  +  color  +  clarity,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3680" y="2198933"/>
            <a:ext cx="273119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164F86"/>
                </a:solidFill>
                <a:latin typeface="Arial"/>
                <a:cs typeface="Arial"/>
              </a:rPr>
              <a:t>    data  =  diamonds)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3679" y="2681499"/>
            <a:ext cx="137916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164F86"/>
                </a:solidFill>
                <a:latin typeface="Arial"/>
                <a:cs typeface="Arial"/>
              </a:rPr>
              <a:t>View(mod)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99772" y="3750923"/>
            <a:ext cx="7748853" cy="844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2745" spc="5" dirty="0">
                <a:solidFill>
                  <a:srgbClr val="164F86"/>
                </a:solidFill>
                <a:latin typeface="Arial"/>
                <a:cs typeface="Arial"/>
              </a:rPr>
              <a:t>Каким типом объекта является </a:t>
            </a:r>
            <a:r>
              <a:rPr sz="2745" spc="5" dirty="0">
                <a:solidFill>
                  <a:srgbClr val="164F86"/>
                </a:solidFill>
                <a:latin typeface="Arial"/>
                <a:cs typeface="Arial"/>
              </a:rPr>
              <a:t>mod?  </a:t>
            </a:r>
            <a:endParaRPr lang="ru-RU" sz="2745" spc="5" dirty="0">
              <a:solidFill>
                <a:srgbClr val="164F86"/>
              </a:solidFill>
              <a:latin typeface="Arial"/>
              <a:cs typeface="Arial"/>
            </a:endParaRPr>
          </a:p>
          <a:p>
            <a:pPr algn="ctr"/>
            <a:r>
              <a:rPr lang="ru-RU" sz="2745" spc="5" dirty="0">
                <a:solidFill>
                  <a:srgbClr val="164F86"/>
                </a:solidFill>
                <a:latin typeface="Arial"/>
                <a:cs typeface="Arial"/>
              </a:rPr>
              <a:t>Почему модели хранятся в таком типе объекта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6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63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52883" y="2055591"/>
            <a:ext cx="10309361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Что если мы хотим получить верхний дециль оценок студента</a:t>
            </a:r>
            <a:r>
              <a:rPr sz="2715" spc="5" dirty="0"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9" y="2614891"/>
            <a:ext cx="9451780" cy="1054635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2611716"/>
            <a:ext cx="9458130" cy="10609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73525" y="272080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73525" y="3216069"/>
            <a:ext cx="456439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map_dbl(quantile,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prob  =  0.9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90980" y="3933568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90980" y="4428833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87.03640    88.71630    90.34335    90.09150    90.88785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28" y="752663"/>
            <a:ext cx="12191144" cy="72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14" spc="5" dirty="0">
                <a:latin typeface="Arial"/>
                <a:cs typeface="Arial"/>
              </a:rPr>
              <a:t>Дополнительные аргументы</a:t>
            </a:r>
            <a:endParaRPr sz="4700" dirty="0">
              <a:latin typeface="Arial"/>
              <a:cs typeface="Arial"/>
            </a:endParaRPr>
          </a:p>
        </p:txBody>
      </p:sp>
      <p:pic>
        <p:nvPicPr>
          <p:cNvPr id="4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95" y="3604954"/>
            <a:ext cx="4426433" cy="304223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571898" y="5573269"/>
            <a:ext cx="3052461" cy="8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Дополнительные аргументы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для задания квантиля</a:t>
            </a:r>
            <a:endParaRPr sz="266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03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7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52883" y="2055591"/>
            <a:ext cx="7386638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Как оценить все ли экзамены сдал студент</a:t>
            </a:r>
            <a:r>
              <a:rPr sz="2790" spc="5" dirty="0"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9" y="2614890"/>
            <a:ext cx="9451780" cy="1689007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2611716"/>
            <a:ext cx="9458130" cy="169535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73525" y="272080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73525" y="3216069"/>
            <a:ext cx="283891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map(length)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73525" y="3711333"/>
            <a:ext cx="332591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map_lgl</a:t>
            </a:r>
            <a:r>
              <a:rPr sz="2350" spc="5" dirty="0">
                <a:latin typeface="Arial"/>
                <a:cs typeface="Arial"/>
              </a:rPr>
              <a:t>(all.equal,  10)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90980" y="4498679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90981" y="4993944"/>
            <a:ext cx="8948925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solidFill>
                  <a:srgbClr val="53585F"/>
                </a:solidFill>
                <a:latin typeface="Arial"/>
                <a:cs typeface="Arial"/>
              </a:rPr>
              <a:t>##          TRUE            TRUE            TRUE            TRUE            TRUE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819740" y="752664"/>
            <a:ext cx="2626681" cy="7554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09" spc="5" dirty="0">
                <a:latin typeface="Arial"/>
                <a:cs typeface="Arial"/>
              </a:rPr>
              <a:t>map_lgl()</a:t>
            </a:r>
            <a:endParaRPr sz="4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36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75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9694" y="1795260"/>
            <a:ext cx="10951236" cy="8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Посчитайте максимальную </a:t>
            </a:r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(max())</a:t>
            </a:r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 оценку для каждого студента</a:t>
            </a:r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. </a:t>
            </a:r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Результаты получите в виде вектора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8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8" y="2178452"/>
            <a:ext cx="9451782" cy="1054635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2175277"/>
            <a:ext cx="9458131" cy="106098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473525" y="2282684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73525" y="2777950"/>
            <a:ext cx="227690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map_dbl</a:t>
            </a:r>
            <a:r>
              <a:rPr sz="2350" spc="5" dirty="0">
                <a:latin typeface="Arial"/>
                <a:cs typeface="Arial"/>
              </a:rPr>
              <a:t>(max)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90980" y="3495449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90980" y="3990714"/>
            <a:ext cx="85802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            88                93                91                98              100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27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86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914984" y="682818"/>
            <a:ext cx="3013197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А что если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67641" y="1774118"/>
            <a:ext cx="8600688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А что если то, что мы хотим сделать не является </a:t>
            </a:r>
          </a:p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непосредственно функций</a:t>
            </a:r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? 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60056" y="3317262"/>
            <a:ext cx="8934434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Например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,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 что если итоговая оценка рассчитывается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 среднее без учета минимальной оценки?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3148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86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914984" y="682818"/>
            <a:ext cx="3013197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А что если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67641" y="1774118"/>
            <a:ext cx="8600688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А что если то, что мы хотим сделать не является </a:t>
            </a:r>
          </a:p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непосредственно функций</a:t>
            </a:r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? 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60056" y="3317262"/>
            <a:ext cx="8934434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Например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,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 что если итоговая оценка рассчитывается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 среднее без учета минимальной оценки?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626BD6A-53DE-C144-9851-269DE289DD8F}"/>
              </a:ext>
            </a:extLst>
          </p:cNvPr>
          <p:cNvSpPr txBox="1"/>
          <p:nvPr/>
        </p:nvSpPr>
        <p:spPr>
          <a:xfrm>
            <a:off x="2311666" y="4728754"/>
            <a:ext cx="6300443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Вариант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A: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Написать свою функцию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89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2730550"/>
            <a:ext cx="12191144" cy="1527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9924" spc="5" dirty="0">
                <a:solidFill>
                  <a:srgbClr val="F3F3F3"/>
                </a:solidFill>
                <a:latin typeface="Arial"/>
                <a:cs typeface="Arial"/>
              </a:rPr>
              <a:t>Функции</a:t>
            </a:r>
            <a:endParaRPr sz="9899" dirty="0">
              <a:latin typeface="Arial"/>
              <a:cs typeface="Arial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" y="5449201"/>
            <a:ext cx="2809484" cy="879349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9" y="5442852"/>
            <a:ext cx="2822183" cy="8920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3347" y="5901644"/>
            <a:ext cx="100604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Functions</a:t>
            </a:r>
            <a:endParaRPr>
              <a:latin typeface="Arial"/>
              <a:cs typeface="Arial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33" y="6119855"/>
            <a:ext cx="978110" cy="11429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9" y="5568800"/>
            <a:ext cx="476403" cy="69210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3348" y="5607152"/>
            <a:ext cx="666529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0" spc="5" dirty="0">
                <a:latin typeface="Arial"/>
                <a:cs typeface="Arial"/>
              </a:rPr>
              <a:t>In R4DS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36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36998" y="1414287"/>
            <a:ext cx="7972054" cy="433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20" spc="5" dirty="0">
                <a:latin typeface="Arial"/>
                <a:cs typeface="Arial"/>
              </a:rPr>
              <a:t>1. </a:t>
            </a:r>
            <a:r>
              <a:rPr lang="ru-RU" sz="2820" spc="5" dirty="0">
                <a:latin typeface="Arial"/>
                <a:cs typeface="Arial"/>
              </a:rPr>
              <a:t>Напишите код, который решает проблему ре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9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1972752"/>
            <a:ext cx="9883920" cy="2568866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1969577"/>
            <a:ext cx="9890269" cy="2575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08436" y="2079498"/>
            <a:ext cx="331212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vec  &lt;-  exams$student1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49807" y="384389"/>
            <a:ext cx="5032788" cy="68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59" spc="5" dirty="0">
                <a:latin typeface="Arial"/>
                <a:cs typeface="Arial"/>
              </a:rPr>
              <a:t>Функции</a:t>
            </a:r>
            <a:r>
              <a:rPr sz="4459" spc="5" dirty="0">
                <a:latin typeface="Arial"/>
                <a:cs typeface="Arial"/>
              </a:rPr>
              <a:t> (</a:t>
            </a:r>
            <a:r>
              <a:rPr lang="ru-RU" sz="4459" spc="5" dirty="0">
                <a:latin typeface="Arial"/>
                <a:cs typeface="Arial"/>
              </a:rPr>
              <a:t>базовые</a:t>
            </a:r>
            <a:r>
              <a:rPr sz="4459" spc="5" dirty="0">
                <a:latin typeface="Arial"/>
                <a:cs typeface="Arial"/>
              </a:rPr>
              <a:t>)</a:t>
            </a:r>
            <a:endParaRPr sz="4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30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05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1972752"/>
            <a:ext cx="9883920" cy="2568866"/>
          </a:xfrm>
          <a:prstGeom prst="rect">
            <a:avLst/>
          </a:prstGeom>
        </p:spPr>
      </p:pic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1969577"/>
            <a:ext cx="9890269" cy="2575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08436" y="2079498"/>
            <a:ext cx="331212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vec  &lt;-  exams$student1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8437" y="2574763"/>
            <a:ext cx="578491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(sum(vec)  -  min(vec))  /  (length(vec)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8436" y="3070029"/>
            <a:ext cx="160364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  73.34424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26A4B6D-2B97-A942-BB92-FB3D55BB60E6}"/>
              </a:ext>
            </a:extLst>
          </p:cNvPr>
          <p:cNvSpPr txBox="1"/>
          <p:nvPr/>
        </p:nvSpPr>
        <p:spPr>
          <a:xfrm>
            <a:off x="1136998" y="1414287"/>
            <a:ext cx="7972054" cy="433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20" spc="5" dirty="0">
                <a:latin typeface="Arial"/>
                <a:cs typeface="Arial"/>
              </a:rPr>
              <a:t>1. </a:t>
            </a:r>
            <a:r>
              <a:rPr lang="ru-RU" sz="2820" spc="5" dirty="0">
                <a:latin typeface="Arial"/>
                <a:cs typeface="Arial"/>
              </a:rPr>
              <a:t>Напишите код, который решает проблему ре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DD1ED88-570D-D74C-832E-9515611E34D9}"/>
              </a:ext>
            </a:extLst>
          </p:cNvPr>
          <p:cNvSpPr txBox="1"/>
          <p:nvPr/>
        </p:nvSpPr>
        <p:spPr>
          <a:xfrm>
            <a:off x="3149807" y="384389"/>
            <a:ext cx="5032788" cy="68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59" spc="5" dirty="0">
                <a:latin typeface="Arial"/>
                <a:cs typeface="Arial"/>
              </a:rPr>
              <a:t>Функции</a:t>
            </a:r>
            <a:r>
              <a:rPr sz="4459" spc="5" dirty="0">
                <a:latin typeface="Arial"/>
                <a:cs typeface="Arial"/>
              </a:rPr>
              <a:t> (</a:t>
            </a:r>
            <a:r>
              <a:rPr lang="ru-RU" sz="4459" spc="5" dirty="0">
                <a:latin typeface="Arial"/>
                <a:cs typeface="Arial"/>
              </a:rPr>
              <a:t>базовые</a:t>
            </a:r>
            <a:r>
              <a:rPr sz="4459" spc="5" dirty="0">
                <a:latin typeface="Arial"/>
                <a:cs typeface="Arial"/>
              </a:rPr>
              <a:t>)</a:t>
            </a:r>
            <a:endParaRPr sz="4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15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37453" y="422141"/>
            <a:ext cx="10332637" cy="12626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Заметьте</a:t>
            </a:r>
            <a:r>
              <a:rPr sz="2745" spc="5" dirty="0">
                <a:latin typeface="Arial"/>
                <a:cs typeface="Arial"/>
              </a:rPr>
              <a:t>: </a:t>
            </a:r>
            <a:r>
              <a:rPr lang="ru-RU" sz="2745" spc="5" dirty="0">
                <a:latin typeface="Arial"/>
                <a:cs typeface="Arial"/>
              </a:rPr>
              <a:t>этот код делает одно и тоже не смотря на данные,</a:t>
            </a:r>
          </a:p>
          <a:p>
            <a:r>
              <a:rPr lang="ru-RU" sz="2745" spc="5" dirty="0">
                <a:latin typeface="Arial"/>
                <a:cs typeface="Arial"/>
              </a:rPr>
              <a:t>которые вы в него отправляете. Но переписывать содержимое</a:t>
            </a:r>
          </a:p>
          <a:p>
            <a:r>
              <a:rPr lang="ru-RU" sz="2715" spc="5" dirty="0">
                <a:latin typeface="Arial"/>
                <a:cs typeface="Arial"/>
              </a:rPr>
              <a:t>вектора </a:t>
            </a:r>
            <a:r>
              <a:rPr lang="en-US" sz="2715" spc="5" dirty="0" err="1">
                <a:latin typeface="Arial"/>
                <a:cs typeface="Arial"/>
              </a:rPr>
              <a:t>vec</a:t>
            </a:r>
            <a:r>
              <a:rPr lang="en-US" sz="2715" spc="5" dirty="0">
                <a:latin typeface="Arial"/>
                <a:cs typeface="Arial"/>
              </a:rPr>
              <a:t> </a:t>
            </a:r>
            <a:r>
              <a:rPr lang="ru-RU" sz="2715" spc="5" dirty="0">
                <a:latin typeface="Arial"/>
                <a:cs typeface="Arial"/>
              </a:rPr>
              <a:t>каждый раз не очень удобно.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5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1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1972752"/>
            <a:ext cx="9883920" cy="4650051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1969577"/>
            <a:ext cx="9890269" cy="465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08437" y="2075705"/>
            <a:ext cx="3031599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vec  &lt;-  exams$student1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8436" y="2532873"/>
            <a:ext cx="5598327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solidFill>
                  <a:srgbClr val="0365C0"/>
                </a:solidFill>
                <a:latin typeface="Arial"/>
                <a:cs typeface="Arial"/>
              </a:rPr>
              <a:t>    (sum(vec)  -  min(vec))  /  (length(vec)  -  1)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8437" y="2990041"/>
            <a:ext cx="3031599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vec  &lt;-  exams$student2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08436" y="3447210"/>
            <a:ext cx="5598327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solidFill>
                  <a:srgbClr val="0365C0"/>
                </a:solidFill>
                <a:latin typeface="Arial"/>
                <a:cs typeface="Arial"/>
              </a:rPr>
              <a:t>    (sum(vec)  -  min(vec))  /  (length(vec)  -  1)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08437" y="3904377"/>
            <a:ext cx="3031599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vec  &lt;-  exams$student3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08436" y="4355195"/>
            <a:ext cx="5598327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solidFill>
                  <a:srgbClr val="0365C0"/>
                </a:solidFill>
                <a:latin typeface="Arial"/>
                <a:cs typeface="Arial"/>
              </a:rPr>
              <a:t>    (sum(vec)  -  min(vec))  /  (length(vec)  -  1)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08437" y="4812363"/>
            <a:ext cx="3031599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vec  &lt;-  exams$student4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08436" y="5269532"/>
            <a:ext cx="5598327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solidFill>
                  <a:srgbClr val="0365C0"/>
                </a:solidFill>
                <a:latin typeface="Arial"/>
                <a:cs typeface="Arial"/>
              </a:rPr>
              <a:t>    (sum(vec)  -  min(vec))  /  (length(vec)  -  1)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08437" y="5726699"/>
            <a:ext cx="3031599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vec  &lt;-  exams$student5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08436" y="6183867"/>
            <a:ext cx="5598327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solidFill>
                  <a:srgbClr val="0365C0"/>
                </a:solidFill>
                <a:latin typeface="Arial"/>
                <a:cs typeface="Arial"/>
              </a:rPr>
              <a:t>    (sum(vec)  -  min(vec))  /  (length(vec)  -  1)</a:t>
            </a:r>
            <a:endParaRPr sz="21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31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0450" y="411057"/>
            <a:ext cx="11468268" cy="410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Вывод части результатов  построения линейной регрессионной модели</a:t>
            </a:r>
            <a:endParaRPr sz="2426" dirty="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" y="966860"/>
            <a:ext cx="11431315" cy="787593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0" y="963685"/>
            <a:ext cx="11437661" cy="79394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0936" y="1192370"/>
            <a:ext cx="895399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lm(price  ~  carat  +  cut  +  color  +  clarity,  data  =  diamonds)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1"/>
          <a:stretch/>
        </p:blipFill>
        <p:spPr>
          <a:xfrm>
            <a:off x="444897" y="1881669"/>
            <a:ext cx="8013137" cy="46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6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68713" y="1680825"/>
            <a:ext cx="11054574" cy="78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426" spc="5" dirty="0">
                <a:latin typeface="Arial"/>
                <a:cs typeface="Arial"/>
              </a:rPr>
              <a:t>1. </a:t>
            </a:r>
            <a:r>
              <a:rPr lang="ru-RU" sz="2426" spc="5" dirty="0">
                <a:latin typeface="Arial"/>
                <a:cs typeface="Arial"/>
              </a:rPr>
              <a:t>Напишите код, который решает проблему для некоего реального объекта</a:t>
            </a:r>
            <a:endParaRPr sz="2426" dirty="0">
              <a:latin typeface="Arial"/>
              <a:cs typeface="Arial"/>
            </a:endParaRPr>
          </a:p>
          <a:p>
            <a:r>
              <a:rPr sz="2668" spc="5" dirty="0">
                <a:latin typeface="Arial"/>
                <a:cs typeface="Arial"/>
              </a:rPr>
              <a:t>2.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Оберните код в функцию - 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sz="2426" b="1" spc="5" dirty="0">
                <a:solidFill>
                  <a:srgbClr val="78AAD6"/>
                </a:solidFill>
                <a:latin typeface="Arial"/>
                <a:cs typeface="Arial"/>
              </a:rPr>
              <a:t>function(){}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чтобы использовать его повторно</a:t>
            </a:r>
            <a:endParaRPr sz="2426" dirty="0">
              <a:latin typeface="Arial"/>
              <a:cs typeface="Arial"/>
            </a:endParaRPr>
          </a:p>
        </p:txBody>
      </p:sp>
      <p:pic>
        <p:nvPicPr>
          <p:cNvPr id="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1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2793930"/>
            <a:ext cx="9883920" cy="2568866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9" y="2790755"/>
            <a:ext cx="9890269" cy="2575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75770" y="2900729"/>
            <a:ext cx="24840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vec  &lt;-  exams[[1]]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75771" y="3395994"/>
            <a:ext cx="292804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grade  &lt;-  function()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75771" y="3891259"/>
            <a:ext cx="612090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(sum(vec)  -  min(vec))  /  (length(vec)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75771" y="4386524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032286" y="396485"/>
            <a:ext cx="8397748" cy="6923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99" spc="5" dirty="0">
                <a:latin typeface="Arial"/>
                <a:cs typeface="Arial"/>
              </a:rPr>
              <a:t>Чтобы написать свою функцию</a:t>
            </a:r>
            <a:endParaRPr sz="4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1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23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2922037"/>
            <a:ext cx="9883920" cy="2568866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2918862"/>
            <a:ext cx="9890269" cy="2575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08436" y="3031931"/>
            <a:ext cx="24840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vec  &lt;-  exams[[1]]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8437" y="3527197"/>
            <a:ext cx="339964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function(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</a:t>
            </a:r>
            <a:r>
              <a:rPr sz="2350" spc="5" dirty="0">
                <a:latin typeface="Arial"/>
                <a:cs typeface="Arial"/>
              </a:rPr>
              <a:t>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8436" y="4022461"/>
            <a:ext cx="612090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(sum(vec)  -  min(vec))  /  (length(vec)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08437" y="4517727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B6A6275-3E3A-9940-AC3E-CFC75F28D699}"/>
              </a:ext>
            </a:extLst>
          </p:cNvPr>
          <p:cNvSpPr txBox="1"/>
          <p:nvPr/>
        </p:nvSpPr>
        <p:spPr>
          <a:xfrm>
            <a:off x="568713" y="1534482"/>
            <a:ext cx="11054574" cy="115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426" spc="5" dirty="0">
                <a:latin typeface="Arial"/>
                <a:cs typeface="Arial"/>
              </a:rPr>
              <a:t>1. </a:t>
            </a:r>
            <a:r>
              <a:rPr lang="ru-RU" sz="2426" spc="5" dirty="0">
                <a:latin typeface="Arial"/>
                <a:cs typeface="Arial"/>
              </a:rPr>
              <a:t>Напишите код, который решает проблему для некоего реального объекта</a:t>
            </a:r>
            <a:endParaRPr sz="2426" dirty="0">
              <a:latin typeface="Arial"/>
              <a:cs typeface="Arial"/>
            </a:endParaRPr>
          </a:p>
          <a:p>
            <a:r>
              <a:rPr sz="2668" spc="5" dirty="0">
                <a:latin typeface="Arial"/>
                <a:cs typeface="Arial"/>
              </a:rPr>
              <a:t>2.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Оберните код в функцию - 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sz="2426" b="1" spc="5" dirty="0">
                <a:solidFill>
                  <a:srgbClr val="78AAD6"/>
                </a:solidFill>
                <a:latin typeface="Arial"/>
                <a:cs typeface="Arial"/>
              </a:rPr>
              <a:t>function(){}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чтобы использовать его повторно</a:t>
            </a:r>
          </a:p>
          <a:p>
            <a:r>
              <a:rPr lang="ru-RU" sz="2426" spc="5" dirty="0">
                <a:latin typeface="Arial"/>
                <a:cs typeface="Arial"/>
              </a:rPr>
              <a:t>3. Добавьте имя реального объекта в качестве аргумента функции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BF796762-3695-5646-8B71-E0F45173DD71}"/>
              </a:ext>
            </a:extLst>
          </p:cNvPr>
          <p:cNvSpPr txBox="1"/>
          <p:nvPr/>
        </p:nvSpPr>
        <p:spPr>
          <a:xfrm>
            <a:off x="2032286" y="396485"/>
            <a:ext cx="8397748" cy="6923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99" spc="5" dirty="0">
                <a:latin typeface="Arial"/>
                <a:cs typeface="Arial"/>
              </a:rPr>
              <a:t>Чтобы написать свою функцию</a:t>
            </a:r>
            <a:endParaRPr sz="4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23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2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78" y="3850085"/>
            <a:ext cx="9883916" cy="2568866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3846909"/>
            <a:ext cx="9890270" cy="25752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14786" y="3958966"/>
            <a:ext cx="248401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vec  &lt;-  exams[[1]]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14786" y="4454231"/>
            <a:ext cx="339964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function(vec)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14785" y="4949497"/>
            <a:ext cx="612090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(sum(vec)  -  min(vec))  /  (length(vec)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14786" y="5444762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14786" y="5940027"/>
            <a:ext cx="415017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grade(exams[[2]])</a:t>
            </a:r>
            <a:r>
              <a:rPr sz="2350" spc="5" dirty="0">
                <a:latin typeface="Arial"/>
                <a:cs typeface="Arial"/>
              </a:rPr>
              <a:t>  </a:t>
            </a:r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  76.93898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60C7BE5-0817-2C45-AA87-ED20057ED77B}"/>
              </a:ext>
            </a:extLst>
          </p:cNvPr>
          <p:cNvSpPr txBox="1"/>
          <p:nvPr/>
        </p:nvSpPr>
        <p:spPr>
          <a:xfrm>
            <a:off x="568713" y="1534482"/>
            <a:ext cx="11054574" cy="1903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426" spc="5" dirty="0">
                <a:latin typeface="Arial"/>
                <a:cs typeface="Arial"/>
              </a:rPr>
              <a:t>1. </a:t>
            </a:r>
            <a:r>
              <a:rPr lang="ru-RU" sz="2426" spc="5" dirty="0">
                <a:latin typeface="Arial"/>
                <a:cs typeface="Arial"/>
              </a:rPr>
              <a:t>Напишите код, который решает проблему для некоего реального объекта</a:t>
            </a:r>
            <a:endParaRPr sz="2426" dirty="0">
              <a:latin typeface="Arial"/>
              <a:cs typeface="Arial"/>
            </a:endParaRPr>
          </a:p>
          <a:p>
            <a:r>
              <a:rPr sz="2668" spc="5" dirty="0">
                <a:latin typeface="Arial"/>
                <a:cs typeface="Arial"/>
              </a:rPr>
              <a:t>2.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Оберните код в функцию - 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sz="2426" b="1" spc="5" dirty="0">
                <a:solidFill>
                  <a:srgbClr val="78AAD6"/>
                </a:solidFill>
                <a:latin typeface="Arial"/>
                <a:cs typeface="Arial"/>
              </a:rPr>
              <a:t>function(){}</a:t>
            </a:r>
            <a:r>
              <a:rPr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чтобы использовать его повторно</a:t>
            </a:r>
          </a:p>
          <a:p>
            <a:r>
              <a:rPr lang="ru-RU" sz="2426" spc="5" dirty="0">
                <a:latin typeface="Arial"/>
                <a:cs typeface="Arial"/>
              </a:rPr>
              <a:t>3. Добавьте имя реального объекта в качестве аргумента функции</a:t>
            </a:r>
          </a:p>
          <a:p>
            <a:r>
              <a:rPr lang="ru-RU" sz="2426" spc="5" dirty="0">
                <a:latin typeface="Arial"/>
                <a:cs typeface="Arial"/>
              </a:rPr>
              <a:t>4. Чтобы исполнить функцию</a:t>
            </a:r>
            <a:r>
              <a:rPr lang="en-US" sz="2426" spc="5" dirty="0">
                <a:latin typeface="Arial"/>
                <a:cs typeface="Arial"/>
              </a:rPr>
              <a:t> </a:t>
            </a:r>
            <a:r>
              <a:rPr lang="ru-RU" sz="2426" spc="5" dirty="0">
                <a:latin typeface="Arial"/>
                <a:cs typeface="Arial"/>
              </a:rPr>
              <a:t>напишите ее имя и добавьте в скобках тот объект, к которому вы хотите применить этот объект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3FCBBEAE-ECA9-4F4C-B215-70468F4AB36B}"/>
              </a:ext>
            </a:extLst>
          </p:cNvPr>
          <p:cNvSpPr txBox="1"/>
          <p:nvPr/>
        </p:nvSpPr>
        <p:spPr>
          <a:xfrm>
            <a:off x="2032286" y="396485"/>
            <a:ext cx="8397748" cy="6923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99" spc="5" dirty="0">
                <a:latin typeface="Arial"/>
                <a:cs typeface="Arial"/>
              </a:rPr>
              <a:t>Чтобы написать свою функцию</a:t>
            </a:r>
            <a:endParaRPr sz="4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0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35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1354466"/>
            <a:ext cx="9883920" cy="4094314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1351291"/>
            <a:ext cx="9890269" cy="410066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08437" y="1463591"/>
            <a:ext cx="339964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function(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</a:t>
            </a:r>
            <a:r>
              <a:rPr sz="2350" spc="5" dirty="0">
                <a:latin typeface="Arial"/>
                <a:cs typeface="Arial"/>
              </a:rPr>
              <a:t>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08436" y="1958857"/>
            <a:ext cx="612090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</a:t>
            </a:r>
            <a:r>
              <a:rPr sz="2350" spc="5" dirty="0">
                <a:latin typeface="Arial"/>
                <a:cs typeface="Arial"/>
              </a:rPr>
              <a:t>)  -  min(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</a:t>
            </a:r>
            <a:r>
              <a:rPr sz="2350" spc="5" dirty="0">
                <a:latin typeface="Arial"/>
                <a:cs typeface="Arial"/>
              </a:rPr>
              <a:t>))  /  (length(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vec</a:t>
            </a:r>
            <a:r>
              <a:rPr sz="2350" spc="5" dirty="0">
                <a:latin typeface="Arial"/>
                <a:cs typeface="Arial"/>
              </a:rPr>
              <a:t>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8437" y="2454122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8437" y="3444652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08436" y="3939917"/>
            <a:ext cx="24817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map_dbl(grade)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08436" y="4435183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08436" y="4930448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73.34424    76.93898    72.06320    78.00649    81.68257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315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4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1" y="1354466"/>
            <a:ext cx="9883920" cy="4094314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5" y="1351291"/>
            <a:ext cx="9890269" cy="410066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08437" y="1463591"/>
            <a:ext cx="307936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function(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r>
              <a:rPr sz="2350" spc="5" dirty="0">
                <a:latin typeface="Arial"/>
                <a:cs typeface="Arial"/>
              </a:rPr>
              <a:t>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08437" y="1958857"/>
            <a:ext cx="516006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r>
              <a:rPr sz="2350" spc="5" dirty="0">
                <a:latin typeface="Arial"/>
                <a:cs typeface="Arial"/>
              </a:rPr>
              <a:t>)  -  min(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r>
              <a:rPr sz="2350" spc="5" dirty="0">
                <a:latin typeface="Arial"/>
                <a:cs typeface="Arial"/>
              </a:rPr>
              <a:t>))  /  (length(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r>
              <a:rPr sz="2350" spc="5" dirty="0">
                <a:latin typeface="Arial"/>
                <a:cs typeface="Arial"/>
              </a:rPr>
              <a:t>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8437" y="2454122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08437" y="3444652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08436" y="3939917"/>
            <a:ext cx="24817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map_dbl(grade)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08436" y="4435183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08436" y="4930448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73.34424    76.93898    72.06320    78.00649    81.68257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7897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4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1" y="1354466"/>
            <a:ext cx="10730828" cy="3141822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7" y="1351291"/>
            <a:ext cx="10737178" cy="314817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9520" y="1463591"/>
            <a:ext cx="780181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function(x)  (sum(x)  -  min(x))  /  (length(x)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19520" y="2454122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19520" y="2949387"/>
            <a:ext cx="24817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map_dbl(grade)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19520" y="3444653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19520" y="3939917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73.34424    76.93898    72.06320    78.00649    81.68257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5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5" y="1977157"/>
            <a:ext cx="940729" cy="810116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40" y="1868747"/>
            <a:ext cx="314671" cy="297326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70" y="2598356"/>
            <a:ext cx="314671" cy="2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2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5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1" y="1354466"/>
            <a:ext cx="10730828" cy="3141822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7" y="1351291"/>
            <a:ext cx="10737178" cy="314817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9520" y="1463591"/>
            <a:ext cx="780181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grade  &lt;-  function(x)  (sum(x)  -  min(x))  /  (length(x)  -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19520" y="2454122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19521" y="2949387"/>
            <a:ext cx="811408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function(x)  (sum(x)  -  min(x))  /  (length(x)  -  1)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19520" y="3444653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19520" y="3939917"/>
            <a:ext cx="818333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73.34424    76.93898    72.06320    78.00649    81.68257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092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61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90394" y="1664670"/>
            <a:ext cx="10271081" cy="13434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164F86"/>
                </a:solidFill>
                <a:latin typeface="Arial"/>
                <a:cs typeface="Arial"/>
              </a:rPr>
              <a:t>Напишите функцию, которая будет при расчете среднего </a:t>
            </a:r>
            <a:br>
              <a:rPr lang="ru-RU" sz="2865" spc="5" dirty="0">
                <a:solidFill>
                  <a:srgbClr val="164F86"/>
                </a:solidFill>
                <a:latin typeface="Arial"/>
                <a:cs typeface="Arial"/>
              </a:rPr>
            </a:br>
            <a:r>
              <a:rPr lang="ru-RU" sz="2865" spc="5" dirty="0">
                <a:solidFill>
                  <a:srgbClr val="164F86"/>
                </a:solidFill>
                <a:latin typeface="Arial"/>
                <a:cs typeface="Arial"/>
              </a:rPr>
              <a:t>бала засчитывать максимальный бал дважды. Используйте</a:t>
            </a:r>
            <a:endParaRPr sz="2850" dirty="0">
              <a:latin typeface="Arial"/>
              <a:cs typeface="Arial"/>
            </a:endParaRPr>
          </a:p>
          <a:p>
            <a:r>
              <a:rPr lang="ru-RU" sz="3000" spc="5" dirty="0">
                <a:solidFill>
                  <a:srgbClr val="164F86"/>
                </a:solidFill>
                <a:latin typeface="Arial"/>
                <a:cs typeface="Arial"/>
              </a:rPr>
              <a:t>ее для расчета финальной оценки всех студентов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5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7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6623" y="6574410"/>
            <a:ext cx="3659015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78AAD6"/>
                </a:solidFill>
                <a:latin typeface="Arial"/>
                <a:cs typeface="Arial"/>
              </a:rPr>
              <a:t>Adapted from 'Master the tidyverse' CC by RStudio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566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" y="6724008"/>
            <a:ext cx="3325738" cy="7937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" y="954264"/>
            <a:ext cx="11138421" cy="4659130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0" y="951089"/>
            <a:ext cx="11144770" cy="466548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6976" y="1177861"/>
            <a:ext cx="395685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double_best  &lt;-  function(x)  {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7" y="1673126"/>
            <a:ext cx="539410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(sum(x)  +  max(x))  /  (length(x)  +  1)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7" y="2168392"/>
            <a:ext cx="10163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}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7" y="315892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6977" y="3654187"/>
            <a:ext cx="335925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map_dbl(double_best)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6976" y="4149452"/>
            <a:ext cx="834234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  student2      student3      student4  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6977" y="4644718"/>
            <a:ext cx="885530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72.85703      76.30779      72.12398      77.39862      80.94991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3149" y="422550"/>
            <a:ext cx="8342733" cy="4047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30" spc="5" dirty="0">
                <a:latin typeface="Arial"/>
                <a:cs typeface="Arial"/>
              </a:rPr>
              <a:t>Создайте новую функцию и примените ее через </a:t>
            </a:r>
            <a:r>
              <a:rPr lang="en-US" sz="2630" spc="5" dirty="0">
                <a:latin typeface="Arial"/>
                <a:cs typeface="Arial"/>
              </a:rPr>
              <a:t>map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495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6623" y="6574410"/>
            <a:ext cx="3659015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78AAD6"/>
                </a:solidFill>
                <a:latin typeface="Arial"/>
                <a:cs typeface="Arial"/>
              </a:rPr>
              <a:t>Adapted from 'Master the tidyverse' CC by RStudio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572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" y="6724008"/>
            <a:ext cx="3325738" cy="7937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" y="1782824"/>
            <a:ext cx="11138421" cy="3830570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0" y="1785999"/>
            <a:ext cx="11144770" cy="383057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6977" y="315892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7" y="3654187"/>
            <a:ext cx="834811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function(x)  (sum(x)  +  max(x))  /  (length(x)  +  1)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6" y="4644718"/>
            <a:ext cx="834234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  student2      student3      student4  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7" y="5139983"/>
            <a:ext cx="885530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72.85703      76.30779      72.12398      77.39862      80.94991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3149" y="422550"/>
            <a:ext cx="10480048" cy="8325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05" spc="5" dirty="0">
                <a:latin typeface="Arial"/>
                <a:cs typeface="Arial"/>
              </a:rPr>
              <a:t>Функции можно использовать без предварительной декларации,</a:t>
            </a:r>
          </a:p>
          <a:p>
            <a:r>
              <a:rPr lang="ru-RU" sz="2705" spc="5" dirty="0">
                <a:latin typeface="Arial"/>
                <a:cs typeface="Arial"/>
              </a:rPr>
              <a:t>Такие функции называются </a:t>
            </a:r>
            <a:r>
              <a:rPr lang="ru-RU" sz="2705" b="1" spc="5" dirty="0">
                <a:latin typeface="Arial"/>
                <a:cs typeface="Arial"/>
              </a:rPr>
              <a:t>анонимными</a:t>
            </a:r>
            <a:endParaRPr sz="27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952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6" y="241"/>
            <a:ext cx="11016477" cy="65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1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6623" y="6574410"/>
            <a:ext cx="3659015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78AAD6"/>
                </a:solidFill>
                <a:latin typeface="Arial"/>
                <a:cs typeface="Arial"/>
              </a:rPr>
              <a:t>Adapted from 'Master the tidyverse' CC by RStudio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578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" y="6724008"/>
            <a:ext cx="3325738" cy="7937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" y="954264"/>
            <a:ext cx="11138421" cy="4659130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0" y="951089"/>
            <a:ext cx="11144770" cy="466548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6977" y="3158923"/>
            <a:ext cx="1627048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latin typeface="Arial"/>
                <a:cs typeface="Arial"/>
              </a:rPr>
              <a:t>exams  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7" y="3654187"/>
            <a:ext cx="735938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map_dbl(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~</a:t>
            </a:r>
            <a:r>
              <a:rPr sz="2350" spc="5" dirty="0">
                <a:latin typeface="Arial"/>
                <a:cs typeface="Arial"/>
              </a:rPr>
              <a:t>  (sum(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.x</a:t>
            </a:r>
            <a:r>
              <a:rPr sz="2350" spc="5" dirty="0">
                <a:latin typeface="Arial"/>
                <a:cs typeface="Arial"/>
              </a:rPr>
              <a:t>)  +  max(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.x</a:t>
            </a:r>
            <a:r>
              <a:rPr sz="2350" spc="5" dirty="0">
                <a:latin typeface="Arial"/>
                <a:cs typeface="Arial"/>
              </a:rPr>
              <a:t>))  /  (length(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.x</a:t>
            </a:r>
            <a:r>
              <a:rPr sz="2350" spc="5" dirty="0">
                <a:latin typeface="Arial"/>
                <a:cs typeface="Arial"/>
              </a:rPr>
              <a:t>)  +  1))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6" y="4644718"/>
            <a:ext cx="834234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  student2      student3      student4  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7" y="5139983"/>
            <a:ext cx="885530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72.85703      76.30779      72.12398      77.39862      80.94991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3150" y="422550"/>
            <a:ext cx="9806467" cy="4047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30" spc="5" dirty="0">
                <a:latin typeface="Arial"/>
                <a:cs typeface="Arial"/>
              </a:rPr>
              <a:t>Используйте задание функции через</a:t>
            </a:r>
            <a:r>
              <a:rPr sz="2630" spc="5" dirty="0">
                <a:latin typeface="Arial"/>
                <a:cs typeface="Arial"/>
              </a:rPr>
              <a:t> ~ (</a:t>
            </a:r>
            <a:r>
              <a:rPr lang="ru-RU" sz="2630" spc="5" dirty="0">
                <a:latin typeface="Arial"/>
                <a:cs typeface="Arial"/>
              </a:rPr>
              <a:t>формулы</a:t>
            </a:r>
            <a:r>
              <a:rPr sz="2630" spc="5" dirty="0">
                <a:latin typeface="Arial"/>
                <a:cs typeface="Arial"/>
              </a:rPr>
              <a:t>) </a:t>
            </a:r>
            <a:r>
              <a:rPr lang="ru-RU" sz="2630" spc="5" dirty="0">
                <a:latin typeface="Arial"/>
                <a:cs typeface="Arial"/>
              </a:rPr>
              <a:t>пакета </a:t>
            </a:r>
            <a:r>
              <a:rPr lang="en-US" sz="2426" spc="5" dirty="0" err="1">
                <a:latin typeface="Arial"/>
                <a:cs typeface="Arial"/>
              </a:rPr>
              <a:t>purrr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401" y="5917962"/>
            <a:ext cx="7274812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00" spc="5" dirty="0">
                <a:latin typeface="Arial"/>
                <a:cs typeface="Arial"/>
              </a:rPr>
              <a:t>Подробнее здесь</a:t>
            </a:r>
            <a:r>
              <a:rPr sz="2100" spc="5" dirty="0">
                <a:latin typeface="Arial"/>
                <a:cs typeface="Arial"/>
              </a:rPr>
              <a:t>: https://github.com/cwickham/purrr-tutorial</a:t>
            </a:r>
            <a:endParaRPr sz="2100" dirty="0">
              <a:latin typeface="Arial"/>
              <a:cs typeface="Arial"/>
            </a:endParaRPr>
          </a:p>
        </p:txBody>
      </p:sp>
      <p:pic>
        <p:nvPicPr>
          <p:cNvPr id="583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27" y="6174155"/>
            <a:ext cx="5069611" cy="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8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9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43568" y="752663"/>
            <a:ext cx="1991571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map2()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94210" y="1846056"/>
            <a:ext cx="8101320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Применяет функцию к элементам двух списков</a:t>
            </a:r>
            <a:r>
              <a:rPr sz="2790" spc="5" dirty="0">
                <a:latin typeface="Arial"/>
                <a:cs typeface="Arial"/>
              </a:rPr>
              <a:t>. </a:t>
            </a:r>
            <a:endParaRPr sz="2750" dirty="0">
              <a:latin typeface="Arial"/>
              <a:cs typeface="Arial"/>
            </a:endParaRPr>
          </a:p>
          <a:p>
            <a:r>
              <a:rPr lang="ru-RU" sz="3000" spc="5" dirty="0">
                <a:latin typeface="Arial"/>
                <a:cs typeface="Arial"/>
              </a:rPr>
              <a:t>Возвращает результат в виде списка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22" y="2795974"/>
            <a:ext cx="7630273" cy="808544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8" y="2792799"/>
            <a:ext cx="7636622" cy="81489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470404" y="3038281"/>
            <a:ext cx="263668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map2(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.x,  .y,  .f,  …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6" y="3457432"/>
            <a:ext cx="3465868" cy="2279291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7" y="3487195"/>
            <a:ext cx="2580101" cy="223305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454205" y="4235400"/>
            <a:ext cx="2371803" cy="13064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63497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Список элементы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которого будут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переданы в качестве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 первого аргумента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функции </a:t>
            </a:r>
            <a:r>
              <a:rPr sz="1698" b="1" spc="5" dirty="0">
                <a:solidFill>
                  <a:srgbClr val="FFFFFF"/>
                </a:solidFill>
                <a:latin typeface="Arial"/>
                <a:cs typeface="Arial"/>
              </a:rPr>
              <a:t>.f</a:t>
            </a:r>
            <a:endParaRPr sz="1698" dirty="0">
              <a:latin typeface="Arial"/>
              <a:cs typeface="Arial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78BEC2B5-3F2C-0040-8AE7-A0E9DA9ED218}"/>
              </a:ext>
            </a:extLst>
          </p:cNvPr>
          <p:cNvSpPr txBox="1"/>
          <p:nvPr/>
        </p:nvSpPr>
        <p:spPr>
          <a:xfrm>
            <a:off x="5211447" y="4277151"/>
            <a:ext cx="2371803" cy="13064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63497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Список элементы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которого будут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переданы в качестве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 второго аргумента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функции </a:t>
            </a:r>
            <a:r>
              <a:rPr sz="1698" b="1" spc="5" dirty="0">
                <a:solidFill>
                  <a:srgbClr val="FFFFFF"/>
                </a:solidFill>
                <a:latin typeface="Arial"/>
                <a:cs typeface="Arial"/>
              </a:rPr>
              <a:t>.f</a:t>
            </a:r>
            <a:endParaRPr sz="169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081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60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43568" y="752663"/>
            <a:ext cx="1991571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map2()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2016293"/>
            <a:ext cx="1301403" cy="471412"/>
          </a:xfrm>
          <a:prstGeom prst="rect">
            <a:avLst/>
          </a:prstGeom>
        </p:spPr>
      </p:pic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2487705"/>
            <a:ext cx="1301403" cy="471411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2959116"/>
            <a:ext cx="1301403" cy="471411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3430527"/>
            <a:ext cx="1301403" cy="471412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3901939"/>
            <a:ext cx="1301403" cy="471411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8" y="4373351"/>
            <a:ext cx="1301403" cy="47141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62419" y="2154010"/>
            <a:ext cx="78386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3680" y="2623877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3680" y="3093744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$student2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3680" y="3569960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$student3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3680" y="4039828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$student4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3680" y="4509694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1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2943242"/>
            <a:ext cx="1364900" cy="31748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3414653"/>
            <a:ext cx="1364900" cy="31748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3886064"/>
            <a:ext cx="1364900" cy="31748"/>
          </a:xfrm>
          <a:prstGeom prst="rect">
            <a:avLst/>
          </a:prstGeom>
        </p:spPr>
      </p:pic>
      <p:pic>
        <p:nvPicPr>
          <p:cNvPr id="6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4357476"/>
            <a:ext cx="1364900" cy="31748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2471830"/>
            <a:ext cx="1364900" cy="31748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24" y="1984545"/>
            <a:ext cx="31748" cy="2891965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28" y="1984545"/>
            <a:ext cx="31748" cy="2891965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2000419"/>
            <a:ext cx="1364900" cy="31748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50" y="4828888"/>
            <a:ext cx="1364900" cy="3174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2508" y="2054385"/>
            <a:ext cx="1056379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map2(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006997" y="2035337"/>
            <a:ext cx="10323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173089" y="2035337"/>
            <a:ext cx="1221168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fun, …)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30" y="3415601"/>
            <a:ext cx="768296" cy="450823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417" y="3294884"/>
            <a:ext cx="768296" cy="450822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2013995"/>
            <a:ext cx="1301403" cy="471412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2485406"/>
            <a:ext cx="1301403" cy="471411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2956817"/>
            <a:ext cx="1301403" cy="471411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3428228"/>
            <a:ext cx="1301403" cy="471412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3899641"/>
            <a:ext cx="1301403" cy="471411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6" y="4371052"/>
            <a:ext cx="1301403" cy="471411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54564" y="2147660"/>
            <a:ext cx="60272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extra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940272" y="2623877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940272" y="3093744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40272" y="3563611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940272" y="4033478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940272" y="4509694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3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2940943"/>
            <a:ext cx="1364899" cy="31748"/>
          </a:xfrm>
          <a:prstGeom prst="rect">
            <a:avLst/>
          </a:prstGeom>
        </p:spPr>
      </p:pic>
      <p:pic>
        <p:nvPicPr>
          <p:cNvPr id="63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3412355"/>
            <a:ext cx="1364899" cy="31748"/>
          </a:xfrm>
          <a:prstGeom prst="rect">
            <a:avLst/>
          </a:prstGeom>
        </p:spPr>
      </p:pic>
      <p:pic>
        <p:nvPicPr>
          <p:cNvPr id="63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3883765"/>
            <a:ext cx="1364899" cy="31748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4355178"/>
            <a:ext cx="1364899" cy="31748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2469532"/>
            <a:ext cx="1364899" cy="31748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42" y="1982247"/>
            <a:ext cx="31748" cy="2891964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46" y="1982247"/>
            <a:ext cx="31748" cy="2891964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1998120"/>
            <a:ext cx="1364899" cy="31748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8" y="4826589"/>
            <a:ext cx="1364899" cy="31748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97396" y="2035337"/>
            <a:ext cx="10323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6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2037232"/>
            <a:ext cx="1301405" cy="471411"/>
          </a:xfrm>
          <a:prstGeom prst="rect">
            <a:avLst/>
          </a:prstGeom>
        </p:spPr>
      </p:pic>
      <p:pic>
        <p:nvPicPr>
          <p:cNvPr id="6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2508644"/>
            <a:ext cx="1301405" cy="471411"/>
          </a:xfrm>
          <a:prstGeom prst="rect">
            <a:avLst/>
          </a:prstGeom>
        </p:spPr>
      </p:pic>
      <p:pic>
        <p:nvPicPr>
          <p:cNvPr id="64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2980054"/>
            <a:ext cx="1301405" cy="471411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3451467"/>
            <a:ext cx="1301405" cy="471411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3922877"/>
            <a:ext cx="1301405" cy="471412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8" y="4394289"/>
            <a:ext cx="1301405" cy="471411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76974" y="2173058"/>
            <a:ext cx="78386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318235" y="2642926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318235" y="3119142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318235" y="3589009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18235" y="4058876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318235" y="4528743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4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2964181"/>
            <a:ext cx="1364899" cy="31748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3435592"/>
            <a:ext cx="1364899" cy="31748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3907003"/>
            <a:ext cx="1364899" cy="31748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4378415"/>
            <a:ext cx="1364899" cy="31748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2492769"/>
            <a:ext cx="1364899" cy="31748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03" y="2005484"/>
            <a:ext cx="31748" cy="2891964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7" y="2005484"/>
            <a:ext cx="31748" cy="2891964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2021358"/>
            <a:ext cx="1364899" cy="31748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30" y="4849826"/>
            <a:ext cx="1364899" cy="31748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2034934"/>
            <a:ext cx="1301404" cy="471411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2506344"/>
            <a:ext cx="1301404" cy="471412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2977757"/>
            <a:ext cx="1301404" cy="471411"/>
          </a:xfrm>
          <a:prstGeom prst="rect">
            <a:avLst/>
          </a:prstGeom>
        </p:spPr>
      </p:pic>
      <p:pic>
        <p:nvPicPr>
          <p:cNvPr id="6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3449168"/>
            <a:ext cx="1301404" cy="471411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3920579"/>
            <a:ext cx="1301404" cy="471411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96" y="4391991"/>
            <a:ext cx="1301404" cy="471411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975469" y="2173058"/>
            <a:ext cx="60272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extra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854827" y="2642926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854827" y="3112793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854827" y="3582660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$extra3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854827" y="4058876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$extra4</a:t>
            </a:r>
            <a:endParaRPr sz="1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854827" y="4528743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2961882"/>
            <a:ext cx="1364900" cy="31748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3433293"/>
            <a:ext cx="1364900" cy="31748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3904704"/>
            <a:ext cx="1364900" cy="31748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4376117"/>
            <a:ext cx="1364900" cy="31748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2490470"/>
            <a:ext cx="1364900" cy="31748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121" y="2003185"/>
            <a:ext cx="31748" cy="2891965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25" y="2003185"/>
            <a:ext cx="31748" cy="2891965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2019059"/>
            <a:ext cx="1364900" cy="31748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48" y="4847528"/>
            <a:ext cx="1364900" cy="31748"/>
          </a:xfrm>
          <a:prstGeom prst="rect">
            <a:avLst/>
          </a:prstGeom>
        </p:spPr>
      </p:pic>
      <p:sp>
        <p:nvSpPr>
          <p:cNvPr id="686" name="text 1"/>
          <p:cNvSpPr txBox="1"/>
          <p:nvPr/>
        </p:nvSpPr>
        <p:spPr>
          <a:xfrm>
            <a:off x="7531000" y="2505203"/>
            <a:ext cx="116057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pPr marL="12699"/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sp>
        <p:nvSpPr>
          <p:cNvPr id="687" name="text 1"/>
          <p:cNvSpPr txBox="1"/>
          <p:nvPr/>
        </p:nvSpPr>
        <p:spPr>
          <a:xfrm>
            <a:off x="5588037" y="2505203"/>
            <a:ext cx="642163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fun(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fun(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fun(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fun(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fun(</a:t>
            </a:r>
            <a:endParaRPr sz="2900">
              <a:latin typeface="Arial"/>
              <a:cs typeface="Arial"/>
            </a:endParaRPr>
          </a:p>
        </p:txBody>
      </p:sp>
      <p:sp>
        <p:nvSpPr>
          <p:cNvPr id="688" name="text 1"/>
          <p:cNvSpPr txBox="1"/>
          <p:nvPr/>
        </p:nvSpPr>
        <p:spPr>
          <a:xfrm>
            <a:off x="8921551" y="2505203"/>
            <a:ext cx="715902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pPr marL="12699"/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 …)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67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2037232"/>
            <a:ext cx="1301405" cy="471411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2508644"/>
            <a:ext cx="1301405" cy="471411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2980054"/>
            <a:ext cx="1301405" cy="471411"/>
          </a:xfrm>
          <a:prstGeom prst="rect">
            <a:avLst/>
          </a:prstGeom>
        </p:spPr>
      </p:pic>
      <p:pic>
        <p:nvPicPr>
          <p:cNvPr id="67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3451467"/>
            <a:ext cx="1301405" cy="471411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3922877"/>
            <a:ext cx="1301405" cy="471412"/>
          </a:xfrm>
          <a:prstGeom prst="rect">
            <a:avLst/>
          </a:prstGeom>
        </p:spPr>
      </p:pic>
      <p:pic>
        <p:nvPicPr>
          <p:cNvPr id="67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1" y="4394289"/>
            <a:ext cx="1301405" cy="471411"/>
          </a:xfrm>
          <a:prstGeom prst="rect">
            <a:avLst/>
          </a:prstGeom>
        </p:spPr>
      </p:pic>
      <p:sp>
        <p:nvSpPr>
          <p:cNvPr id="689" name="text 1"/>
          <p:cNvSpPr txBox="1"/>
          <p:nvPr/>
        </p:nvSpPr>
        <p:spPr>
          <a:xfrm>
            <a:off x="11080400" y="2173058"/>
            <a:ext cx="36324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0" name="text 1"/>
          <p:cNvSpPr txBox="1"/>
          <p:nvPr/>
        </p:nvSpPr>
        <p:spPr>
          <a:xfrm>
            <a:off x="10883565" y="2642926"/>
            <a:ext cx="75629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result1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1" name="text 1"/>
          <p:cNvSpPr txBox="1"/>
          <p:nvPr/>
        </p:nvSpPr>
        <p:spPr>
          <a:xfrm>
            <a:off x="10883565" y="3119142"/>
            <a:ext cx="75629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result2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2" name="text 1"/>
          <p:cNvSpPr txBox="1"/>
          <p:nvPr/>
        </p:nvSpPr>
        <p:spPr>
          <a:xfrm>
            <a:off x="10883565" y="3589009"/>
            <a:ext cx="75629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result3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3" name="text 1"/>
          <p:cNvSpPr txBox="1"/>
          <p:nvPr/>
        </p:nvSpPr>
        <p:spPr>
          <a:xfrm>
            <a:off x="10883565" y="4058876"/>
            <a:ext cx="75629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result4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4" name="text 1"/>
          <p:cNvSpPr txBox="1"/>
          <p:nvPr/>
        </p:nvSpPr>
        <p:spPr>
          <a:xfrm>
            <a:off x="10883565" y="4528743"/>
            <a:ext cx="75629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result5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7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2964181"/>
            <a:ext cx="1364900" cy="31748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3435592"/>
            <a:ext cx="1364900" cy="31748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3907003"/>
            <a:ext cx="1364900" cy="31748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4378415"/>
            <a:ext cx="1364900" cy="31748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2492769"/>
            <a:ext cx="1364900" cy="31748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377" y="2005484"/>
            <a:ext cx="31748" cy="2891964"/>
          </a:xfrm>
          <a:prstGeom prst="rect">
            <a:avLst/>
          </a:prstGeom>
        </p:spPr>
      </p:pic>
      <p:pic>
        <p:nvPicPr>
          <p:cNvPr id="68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782" y="2005484"/>
            <a:ext cx="31748" cy="2891964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2021358"/>
            <a:ext cx="1364900" cy="31748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04" y="4849826"/>
            <a:ext cx="1364900" cy="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3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76" y="2343227"/>
            <a:ext cx="6928543" cy="3384312"/>
          </a:xfrm>
          <a:prstGeom prst="rect">
            <a:avLst/>
          </a:prstGeom>
        </p:spPr>
      </p:pic>
      <p:pic>
        <p:nvPicPr>
          <p:cNvPr id="6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68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84784" y="993946"/>
            <a:ext cx="3825406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Функции </a:t>
            </a:r>
            <a:r>
              <a:rPr sz="4834" spc="5" dirty="0">
                <a:latin typeface="Arial"/>
                <a:cs typeface="Arial"/>
              </a:rPr>
              <a:t>map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68132" y="2435510"/>
            <a:ext cx="174098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b="1" spc="5" dirty="0">
                <a:latin typeface="Arial"/>
                <a:cs typeface="Arial"/>
              </a:rPr>
              <a:t>один список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987938" y="2435509"/>
            <a:ext cx="1560748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b="1" spc="5" dirty="0">
                <a:latin typeface="Arial"/>
                <a:cs typeface="Arial"/>
              </a:rPr>
              <a:t>два списка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683300" y="2158501"/>
            <a:ext cx="3026406" cy="637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2070" b="1" spc="5" dirty="0">
                <a:latin typeface="Arial"/>
                <a:cs typeface="Arial"/>
              </a:rPr>
              <a:t>возвращает результат </a:t>
            </a:r>
            <a:br>
              <a:rPr lang="ru-RU" sz="2070" b="1" spc="5" dirty="0">
                <a:latin typeface="Arial"/>
                <a:cs typeface="Arial"/>
              </a:rPr>
            </a:br>
            <a:r>
              <a:rPr lang="ru-RU" sz="2070" b="1" spc="5" dirty="0">
                <a:latin typeface="Arial"/>
                <a:cs typeface="Arial"/>
              </a:rPr>
              <a:t>в виде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492684" y="2929131"/>
            <a:ext cx="75661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53102" y="2929131"/>
            <a:ext cx="91755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913383" y="2929131"/>
            <a:ext cx="89999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список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232352" y="3405347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map_chr()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086421" y="3405348"/>
            <a:ext cx="143789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map2_chr()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200823" y="3405348"/>
            <a:ext cx="232339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строковый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26002" y="3881564"/>
            <a:ext cx="130420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086422" y="3881564"/>
            <a:ext cx="146514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243574" y="3856166"/>
            <a:ext cx="2240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числовой вектор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264099" y="4357781"/>
            <a:ext cx="122405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118169" y="4357781"/>
            <a:ext cx="138499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273669" y="4357782"/>
            <a:ext cx="217694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latin typeface="Arial"/>
                <a:cs typeface="Arial"/>
              </a:rPr>
              <a:t>числовой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276798" y="4833998"/>
            <a:ext cx="120802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137218" y="4833998"/>
            <a:ext cx="136896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137327" y="4833998"/>
            <a:ext cx="245227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latin typeface="Arial"/>
                <a:cs typeface="Arial"/>
              </a:rPr>
              <a:t>логический вектор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302196" y="5310214"/>
            <a:ext cx="115929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156267" y="5310214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819152" y="5310214"/>
            <a:ext cx="108818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latin typeface="Arial"/>
                <a:cs typeface="Arial"/>
              </a:rPr>
              <a:t>таблица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3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693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959430" y="384390"/>
            <a:ext cx="2779928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Допустим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4525" y="1173003"/>
            <a:ext cx="9380453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У нас есть данные по дополнительным балам студента</a:t>
            </a:r>
            <a:r>
              <a:rPr sz="2715" spc="5" dirty="0">
                <a:latin typeface="Arial"/>
                <a:cs typeface="Arial"/>
              </a:rPr>
              <a:t>…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6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94" y="1738190"/>
            <a:ext cx="4355794" cy="5035196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30" y="1797165"/>
            <a:ext cx="4178007" cy="4857409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80" y="1790816"/>
            <a:ext cx="4190706" cy="4870108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15" y="2827329"/>
            <a:ext cx="8038217" cy="179216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94" y="4451782"/>
            <a:ext cx="2185141" cy="167571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79" y="2782560"/>
            <a:ext cx="7122219" cy="784170"/>
          </a:xfrm>
          <a:prstGeom prst="rect">
            <a:avLst/>
          </a:prstGeom>
        </p:spPr>
      </p:pic>
      <p:pic>
        <p:nvPicPr>
          <p:cNvPr id="701" name="Imag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40296" r="15692" b="46741"/>
          <a:stretch/>
        </p:blipFill>
        <p:spPr>
          <a:xfrm>
            <a:off x="3323535" y="2763558"/>
            <a:ext cx="7359519" cy="888938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22" y="2833357"/>
            <a:ext cx="6957131" cy="6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4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04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682818"/>
            <a:ext cx="12191144" cy="709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28789" y="2060444"/>
            <a:ext cx="9629687" cy="12880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Посчитайте итоговую оценку студента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,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 как среднее плюс 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дополнительные балы этого студента</a:t>
            </a:r>
          </a:p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Результат сохраните в виде числового вектора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7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22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1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52883" y="1039662"/>
            <a:ext cx="6276847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Оценки с дополнительными балами</a:t>
            </a:r>
            <a:r>
              <a:rPr sz="2745" spc="5" dirty="0">
                <a:latin typeface="Arial"/>
                <a:cs typeface="Arial"/>
              </a:rPr>
              <a:t>…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09" y="1597558"/>
            <a:ext cx="9451780" cy="1054634"/>
          </a:xfrm>
          <a:prstGeom prst="rect">
            <a:avLst/>
          </a:prstGeom>
        </p:spPr>
      </p:pic>
      <p:pic>
        <p:nvPicPr>
          <p:cNvPr id="7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35" y="1594383"/>
            <a:ext cx="9458130" cy="10609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73525" y="1707574"/>
            <a:ext cx="1596591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exams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73524" y="2202840"/>
            <a:ext cx="7384394" cy="3577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25" spc="5" dirty="0">
                <a:latin typeface="Arial"/>
                <a:cs typeface="Arial"/>
              </a:rPr>
              <a:t>    </a:t>
            </a:r>
            <a:r>
              <a:rPr sz="2325" spc="5" dirty="0">
                <a:solidFill>
                  <a:srgbClr val="0365C0"/>
                </a:solidFill>
                <a:latin typeface="Arial"/>
                <a:cs typeface="Arial"/>
              </a:rPr>
              <a:t>map2_dbl</a:t>
            </a:r>
            <a:r>
              <a:rPr sz="2325" spc="5" dirty="0">
                <a:latin typeface="Arial"/>
                <a:cs typeface="Arial"/>
              </a:rPr>
              <a:t>(extra_credit,  </a:t>
            </a:r>
            <a:r>
              <a:rPr sz="2325" spc="5" dirty="0">
                <a:solidFill>
                  <a:srgbClr val="0365C0"/>
                </a:solidFill>
                <a:latin typeface="Arial"/>
                <a:cs typeface="Arial"/>
              </a:rPr>
              <a:t>function(x,  y)  mean(x)  +  y</a:t>
            </a:r>
            <a:r>
              <a:rPr sz="2325" spc="5" dirty="0"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90980" y="2777950"/>
            <a:ext cx="76703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student1    student2    student3    student4    student5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90980" y="3273215"/>
            <a:ext cx="816409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53585F"/>
                </a:solidFill>
                <a:latin typeface="Arial"/>
                <a:cs typeface="Arial"/>
              </a:rPr>
              <a:t>##          71.4            74.6            80.2            85.1            94.1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452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1847961"/>
            <a:ext cx="12191144" cy="2403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7809" spc="5" dirty="0">
                <a:solidFill>
                  <a:srgbClr val="F0F0F0"/>
                </a:solidFill>
                <a:latin typeface="Arial"/>
                <a:cs typeface="Arial"/>
              </a:rPr>
              <a:t>Другие итеративные</a:t>
            </a:r>
            <a:br>
              <a:rPr lang="ru-RU" sz="7809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7809" spc="5" dirty="0">
                <a:solidFill>
                  <a:srgbClr val="F0F0F0"/>
                </a:solidFill>
                <a:latin typeface="Arial"/>
                <a:cs typeface="Arial"/>
              </a:rPr>
              <a:t>функции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685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18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78311" y="354835"/>
            <a:ext cx="2030043" cy="767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85" spc="5" dirty="0">
                <a:latin typeface="Arial"/>
                <a:cs typeface="Arial"/>
              </a:rPr>
              <a:t>pmap()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26" y="4134035"/>
            <a:ext cx="768299" cy="450822"/>
          </a:xfrm>
          <a:prstGeom prst="rect">
            <a:avLst/>
          </a:prstGeom>
        </p:spPr>
      </p:pic>
      <p:pic>
        <p:nvPicPr>
          <p:cNvPr id="7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3001972"/>
            <a:ext cx="1301404" cy="471411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3473384"/>
            <a:ext cx="1301404" cy="471412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3944796"/>
            <a:ext cx="1301404" cy="471411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4416207"/>
            <a:ext cx="1301404" cy="471411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4887618"/>
            <a:ext cx="1301404" cy="471412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5359030"/>
            <a:ext cx="1301404" cy="47141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781643" y="3138191"/>
            <a:ext cx="62933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661001" y="3608058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661001" y="4084274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$more2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661001" y="4554142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$more3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61001" y="5024008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$more4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661001" y="5493876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2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3928922"/>
            <a:ext cx="1364900" cy="31748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4400333"/>
            <a:ext cx="1364900" cy="31748"/>
          </a:xfrm>
          <a:prstGeom prst="rect">
            <a:avLst/>
          </a:prstGeom>
        </p:spPr>
      </p:pic>
      <p:pic>
        <p:nvPicPr>
          <p:cNvPr id="72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4871744"/>
            <a:ext cx="1364900" cy="31748"/>
          </a:xfrm>
          <a:prstGeom prst="rect">
            <a:avLst/>
          </a:prstGeom>
        </p:spPr>
      </p:pic>
      <p:pic>
        <p:nvPicPr>
          <p:cNvPr id="73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5343156"/>
            <a:ext cx="1364900" cy="31748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3457509"/>
            <a:ext cx="1364900" cy="31748"/>
          </a:xfrm>
          <a:prstGeom prst="rect">
            <a:avLst/>
          </a:prstGeom>
        </p:spPr>
      </p:pic>
      <p:pic>
        <p:nvPicPr>
          <p:cNvPr id="7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65" y="2970225"/>
            <a:ext cx="31748" cy="2891964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69" y="2970225"/>
            <a:ext cx="31748" cy="2891964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2986098"/>
            <a:ext cx="1364900" cy="31748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92" y="5814567"/>
            <a:ext cx="1364900" cy="3174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349872" y="3019518"/>
            <a:ext cx="10323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7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3003500"/>
            <a:ext cx="1301404" cy="471411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3474911"/>
            <a:ext cx="1301404" cy="471411"/>
          </a:xfrm>
          <a:prstGeom prst="rect">
            <a:avLst/>
          </a:prstGeom>
        </p:spPr>
      </p:pic>
      <p:pic>
        <p:nvPicPr>
          <p:cNvPr id="7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3946323"/>
            <a:ext cx="1301404" cy="471411"/>
          </a:xfrm>
          <a:prstGeom prst="rect">
            <a:avLst/>
          </a:prstGeom>
        </p:spPr>
      </p:pic>
      <p:pic>
        <p:nvPicPr>
          <p:cNvPr id="7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4417734"/>
            <a:ext cx="1301404" cy="471412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4889146"/>
            <a:ext cx="1301404" cy="471411"/>
          </a:xfrm>
          <a:prstGeom prst="rect">
            <a:avLst/>
          </a:prstGeom>
        </p:spPr>
      </p:pic>
      <p:pic>
        <p:nvPicPr>
          <p:cNvPr id="74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6" y="5360557"/>
            <a:ext cx="1301404" cy="471411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905295" y="3138191"/>
            <a:ext cx="78386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746555" y="3614407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746555" y="4084274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746555" y="4554142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746555" y="5024008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746555" y="5500225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4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3930448"/>
            <a:ext cx="1364899" cy="31748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4401860"/>
            <a:ext cx="1364899" cy="31748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4873270"/>
            <a:ext cx="1364899" cy="31748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5344683"/>
            <a:ext cx="1364899" cy="31748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3459036"/>
            <a:ext cx="1364899" cy="31748"/>
          </a:xfrm>
          <a:prstGeom prst="rect">
            <a:avLst/>
          </a:prstGeom>
        </p:spPr>
      </p:pic>
      <p:pic>
        <p:nvPicPr>
          <p:cNvPr id="74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02" y="2971752"/>
            <a:ext cx="31748" cy="2891964"/>
          </a:xfrm>
          <a:prstGeom prst="rect">
            <a:avLst/>
          </a:prstGeom>
        </p:spPr>
      </p:pic>
      <p:pic>
        <p:nvPicPr>
          <p:cNvPr id="74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05" y="2971752"/>
            <a:ext cx="31748" cy="2891964"/>
          </a:xfrm>
          <a:prstGeom prst="rect">
            <a:avLst/>
          </a:prstGeom>
        </p:spPr>
      </p:pic>
      <p:pic>
        <p:nvPicPr>
          <p:cNvPr id="74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2987625"/>
            <a:ext cx="1364899" cy="31748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8" y="5816094"/>
            <a:ext cx="1364899" cy="31748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41712" y="3071838"/>
            <a:ext cx="141384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pmap(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list(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778523" y="3052790"/>
            <a:ext cx="1080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74719" y="3052790"/>
            <a:ext cx="9040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,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017901" y="3052789"/>
            <a:ext cx="1049646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fun, …)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7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3001201"/>
            <a:ext cx="1301404" cy="471411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3472612"/>
            <a:ext cx="1301404" cy="471411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3944023"/>
            <a:ext cx="1301404" cy="471411"/>
          </a:xfrm>
          <a:prstGeom prst="rect">
            <a:avLst/>
          </a:prstGeom>
        </p:spPr>
      </p:pic>
      <p:pic>
        <p:nvPicPr>
          <p:cNvPr id="7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4415435"/>
            <a:ext cx="1301404" cy="471412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4886847"/>
            <a:ext cx="1301404" cy="471411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4" y="5358258"/>
            <a:ext cx="1301404" cy="471411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397440" y="3138191"/>
            <a:ext cx="60272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extra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276798" y="3608058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276798" y="4077925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276798" y="4554142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276798" y="5024008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276798" y="5493876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5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3928150"/>
            <a:ext cx="1364900" cy="31748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4399561"/>
            <a:ext cx="1364900" cy="31748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4870972"/>
            <a:ext cx="1364900" cy="31748"/>
          </a:xfrm>
          <a:prstGeom prst="rect">
            <a:avLst/>
          </a:prstGeom>
        </p:spPr>
      </p:pic>
      <p:pic>
        <p:nvPicPr>
          <p:cNvPr id="76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5342384"/>
            <a:ext cx="1364900" cy="31748"/>
          </a:xfrm>
          <a:prstGeom prst="rect">
            <a:avLst/>
          </a:prstGeom>
        </p:spPr>
      </p:pic>
      <p:pic>
        <p:nvPicPr>
          <p:cNvPr id="76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3456738"/>
            <a:ext cx="1364900" cy="31748"/>
          </a:xfrm>
          <a:prstGeom prst="rect">
            <a:avLst/>
          </a:prstGeom>
        </p:spPr>
      </p:pic>
      <p:pic>
        <p:nvPicPr>
          <p:cNvPr id="76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20" y="2969453"/>
            <a:ext cx="31748" cy="2891964"/>
          </a:xfrm>
          <a:prstGeom prst="rect">
            <a:avLst/>
          </a:prstGeom>
        </p:spPr>
      </p:pic>
      <p:pic>
        <p:nvPicPr>
          <p:cNvPr id="7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24" y="2969453"/>
            <a:ext cx="31748" cy="2891964"/>
          </a:xfrm>
          <a:prstGeom prst="rect">
            <a:avLst/>
          </a:prstGeom>
        </p:spPr>
      </p:pic>
      <p:pic>
        <p:nvPicPr>
          <p:cNvPr id="76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2985327"/>
            <a:ext cx="1364900" cy="31748"/>
          </a:xfrm>
          <a:prstGeom prst="rect">
            <a:avLst/>
          </a:prstGeom>
        </p:spPr>
      </p:pic>
      <p:pic>
        <p:nvPicPr>
          <p:cNvPr id="7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7" y="5813796"/>
            <a:ext cx="1364900" cy="31748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940272" y="3019518"/>
            <a:ext cx="10323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2994107"/>
            <a:ext cx="1301404" cy="471411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3465518"/>
            <a:ext cx="1301404" cy="471412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3936930"/>
            <a:ext cx="1301404" cy="471411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4408341"/>
            <a:ext cx="1301404" cy="471411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4879753"/>
            <a:ext cx="1301404" cy="471412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18" y="5351165"/>
            <a:ext cx="1301404" cy="471411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7689739" y="3131841"/>
            <a:ext cx="78386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exams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524650" y="3601708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$student1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524650" y="4071575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$student2</a:t>
            </a:r>
            <a:endParaRPr sz="1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524650" y="4547792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$student3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4" name="text 1"/>
          <p:cNvSpPr txBox="1"/>
          <p:nvPr/>
        </p:nvSpPr>
        <p:spPr>
          <a:xfrm>
            <a:off x="7524650" y="5017659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$student4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5" name="text 1"/>
          <p:cNvSpPr txBox="1"/>
          <p:nvPr/>
        </p:nvSpPr>
        <p:spPr>
          <a:xfrm>
            <a:off x="7524650" y="5487526"/>
            <a:ext cx="110543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$student5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7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3921056"/>
            <a:ext cx="1364900" cy="31748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4392467"/>
            <a:ext cx="1364900" cy="31748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4863879"/>
            <a:ext cx="1364900" cy="31748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5335291"/>
            <a:ext cx="1364900" cy="31748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3449645"/>
            <a:ext cx="1364900" cy="31748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44" y="2962359"/>
            <a:ext cx="31748" cy="2891965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48" y="2962359"/>
            <a:ext cx="31748" cy="2891965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2978233"/>
            <a:ext cx="1364900" cy="31748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5806702"/>
            <a:ext cx="1364900" cy="31748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2991808"/>
            <a:ext cx="1301405" cy="471411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3463220"/>
            <a:ext cx="1301405" cy="471412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3934632"/>
            <a:ext cx="1301405" cy="471411"/>
          </a:xfrm>
          <a:prstGeom prst="rect">
            <a:avLst/>
          </a:prstGeom>
        </p:spPr>
      </p:pic>
      <p:pic>
        <p:nvPicPr>
          <p:cNvPr id="78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4406043"/>
            <a:ext cx="1301405" cy="471411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4877454"/>
            <a:ext cx="1301405" cy="471412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1" y="5348866"/>
            <a:ext cx="1301405" cy="471411"/>
          </a:xfrm>
          <a:prstGeom prst="rect">
            <a:avLst/>
          </a:prstGeom>
        </p:spPr>
      </p:pic>
      <p:sp>
        <p:nvSpPr>
          <p:cNvPr id="706" name="text 1"/>
          <p:cNvSpPr txBox="1"/>
          <p:nvPr/>
        </p:nvSpPr>
        <p:spPr>
          <a:xfrm>
            <a:off x="9181884" y="3125491"/>
            <a:ext cx="60272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b="1" spc="5" dirty="0">
                <a:solidFill>
                  <a:srgbClr val="FFFFFF"/>
                </a:solidFill>
                <a:latin typeface="Arial"/>
                <a:cs typeface="Arial"/>
              </a:rPr>
              <a:t>extra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7" name="text 1"/>
          <p:cNvSpPr txBox="1"/>
          <p:nvPr/>
        </p:nvSpPr>
        <p:spPr>
          <a:xfrm>
            <a:off x="9061243" y="3601708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8" name="text 1"/>
          <p:cNvSpPr txBox="1"/>
          <p:nvPr/>
        </p:nvSpPr>
        <p:spPr>
          <a:xfrm>
            <a:off x="9061243" y="4071575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$extra2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9" name="text 1"/>
          <p:cNvSpPr txBox="1"/>
          <p:nvPr/>
        </p:nvSpPr>
        <p:spPr>
          <a:xfrm>
            <a:off x="9061243" y="4541442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$extra3</a:t>
            </a:r>
            <a:endParaRPr sz="1950">
              <a:latin typeface="Arial"/>
              <a:cs typeface="Arial"/>
            </a:endParaRPr>
          </a:p>
        </p:txBody>
      </p:sp>
      <p:sp>
        <p:nvSpPr>
          <p:cNvPr id="710" name="text 1"/>
          <p:cNvSpPr txBox="1"/>
          <p:nvPr/>
        </p:nvSpPr>
        <p:spPr>
          <a:xfrm>
            <a:off x="9061243" y="5011309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$extra4</a:t>
            </a:r>
            <a:endParaRPr sz="1950">
              <a:latin typeface="Arial"/>
              <a:cs typeface="Arial"/>
            </a:endParaRPr>
          </a:p>
        </p:txBody>
      </p:sp>
      <p:sp>
        <p:nvSpPr>
          <p:cNvPr id="711" name="text 1"/>
          <p:cNvSpPr txBox="1"/>
          <p:nvPr/>
        </p:nvSpPr>
        <p:spPr>
          <a:xfrm>
            <a:off x="9061243" y="5487526"/>
            <a:ext cx="839653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$extra5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8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3918758"/>
            <a:ext cx="1364899" cy="31748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4390169"/>
            <a:ext cx="1364899" cy="31748"/>
          </a:xfrm>
          <a:prstGeom prst="rect">
            <a:avLst/>
          </a:prstGeom>
        </p:spPr>
      </p:pic>
      <p:pic>
        <p:nvPicPr>
          <p:cNvPr id="78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4861580"/>
            <a:ext cx="1364899" cy="31748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5332992"/>
            <a:ext cx="1364899" cy="31748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3447346"/>
            <a:ext cx="1364899" cy="31748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667" y="2960061"/>
            <a:ext cx="31748" cy="2891964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71" y="2960061"/>
            <a:ext cx="31748" cy="2891964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2975934"/>
            <a:ext cx="1364899" cy="31748"/>
          </a:xfrm>
          <a:prstGeom prst="rect">
            <a:avLst/>
          </a:prstGeom>
        </p:spPr>
      </p:pic>
      <p:pic>
        <p:nvPicPr>
          <p:cNvPr id="7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793" y="5804403"/>
            <a:ext cx="1364899" cy="31748"/>
          </a:xfrm>
          <a:prstGeom prst="rect">
            <a:avLst/>
          </a:prstGeom>
        </p:spPr>
      </p:pic>
      <p:sp>
        <p:nvSpPr>
          <p:cNvPr id="712" name="text 1"/>
          <p:cNvSpPr txBox="1"/>
          <p:nvPr/>
        </p:nvSpPr>
        <p:spPr>
          <a:xfrm>
            <a:off x="8737415" y="3457637"/>
            <a:ext cx="116057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pPr marL="12699"/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sp>
        <p:nvSpPr>
          <p:cNvPr id="713" name="text 1"/>
          <p:cNvSpPr txBox="1"/>
          <p:nvPr/>
        </p:nvSpPr>
        <p:spPr>
          <a:xfrm>
            <a:off x="6870646" y="3490909"/>
            <a:ext cx="555601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fun(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fun(</a:t>
            </a:r>
            <a:endParaRPr sz="2500">
              <a:latin typeface="Arial"/>
              <a:cs typeface="Arial"/>
            </a:endParaRPr>
          </a:p>
        </p:txBody>
      </p:sp>
      <p:sp>
        <p:nvSpPr>
          <p:cNvPr id="714" name="text 1"/>
          <p:cNvSpPr txBox="1"/>
          <p:nvPr/>
        </p:nvSpPr>
        <p:spPr>
          <a:xfrm>
            <a:off x="11493122" y="3490908"/>
            <a:ext cx="603691" cy="76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, …)</a:t>
            </a:r>
            <a:endParaRPr sz="2450">
              <a:latin typeface="Arial"/>
              <a:cs typeface="Arial"/>
            </a:endParaRPr>
          </a:p>
          <a:p>
            <a:r>
              <a:rPr sz="2485" spc="5" dirty="0">
                <a:latin typeface="Arial"/>
                <a:cs typeface="Arial"/>
              </a:rPr>
              <a:t>, …)</a:t>
            </a:r>
            <a:endParaRPr sz="2450">
              <a:latin typeface="Arial"/>
              <a:cs typeface="Arial"/>
            </a:endParaRPr>
          </a:p>
        </p:txBody>
      </p:sp>
      <p:sp>
        <p:nvSpPr>
          <p:cNvPr id="715" name="text 1"/>
          <p:cNvSpPr txBox="1"/>
          <p:nvPr/>
        </p:nvSpPr>
        <p:spPr>
          <a:xfrm>
            <a:off x="6870646" y="4449691"/>
            <a:ext cx="555601" cy="11541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fun(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fun(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fun(</a:t>
            </a:r>
            <a:endParaRPr sz="2500">
              <a:latin typeface="Arial"/>
              <a:cs typeface="Arial"/>
            </a:endParaRPr>
          </a:p>
        </p:txBody>
      </p:sp>
      <p:sp>
        <p:nvSpPr>
          <p:cNvPr id="719" name="text 1"/>
          <p:cNvSpPr txBox="1"/>
          <p:nvPr/>
        </p:nvSpPr>
        <p:spPr>
          <a:xfrm>
            <a:off x="11505820" y="4398895"/>
            <a:ext cx="9040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,</a:t>
            </a:r>
            <a:endParaRPr sz="25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11649004" y="4398895"/>
            <a:ext cx="42928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…)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1493122" y="4894160"/>
            <a:ext cx="603691" cy="76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, …)</a:t>
            </a:r>
            <a:endParaRPr sz="2450">
              <a:latin typeface="Arial"/>
              <a:cs typeface="Arial"/>
            </a:endParaRPr>
          </a:p>
          <a:p>
            <a:r>
              <a:rPr sz="2485" spc="5" dirty="0">
                <a:latin typeface="Arial"/>
                <a:cs typeface="Arial"/>
              </a:rPr>
              <a:t>, …)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2994115"/>
            <a:ext cx="1301405" cy="471411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3465526"/>
            <a:ext cx="1301405" cy="471411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3936937"/>
            <a:ext cx="1301405" cy="471412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4408349"/>
            <a:ext cx="1301405" cy="471411"/>
          </a:xfrm>
          <a:prstGeom prst="rect">
            <a:avLst/>
          </a:prstGeom>
        </p:spPr>
      </p:pic>
      <p:pic>
        <p:nvPicPr>
          <p:cNvPr id="800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4879760"/>
            <a:ext cx="1301405" cy="471411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4" y="5351172"/>
            <a:ext cx="1301405" cy="471412"/>
          </a:xfrm>
          <a:prstGeom prst="rect">
            <a:avLst/>
          </a:prstGeom>
        </p:spPr>
      </p:pic>
      <p:sp>
        <p:nvSpPr>
          <p:cNvPr id="66" name="text 1"/>
          <p:cNvSpPr txBox="1"/>
          <p:nvPr/>
        </p:nvSpPr>
        <p:spPr>
          <a:xfrm>
            <a:off x="10547038" y="3131842"/>
            <a:ext cx="62933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10426397" y="3601708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10426397" y="4071575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$more2</a:t>
            </a:r>
            <a:endParaRPr sz="1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0426397" y="4547792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$more3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10426397" y="5017659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$more4</a:t>
            </a:r>
            <a:endParaRPr sz="19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10426397" y="5487526"/>
            <a:ext cx="853439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$more5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0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3921063"/>
            <a:ext cx="1364899" cy="31748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4392475"/>
            <a:ext cx="1364899" cy="31748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4863886"/>
            <a:ext cx="1364899" cy="31748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5335298"/>
            <a:ext cx="1364899" cy="31748"/>
          </a:xfrm>
          <a:prstGeom prst="rect">
            <a:avLst/>
          </a:prstGeom>
        </p:spPr>
      </p:pic>
      <p:pic>
        <p:nvPicPr>
          <p:cNvPr id="80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3449652"/>
            <a:ext cx="1364899" cy="31748"/>
          </a:xfrm>
          <a:prstGeom prst="rect">
            <a:avLst/>
          </a:prstGeom>
        </p:spPr>
      </p:pic>
      <p:pic>
        <p:nvPicPr>
          <p:cNvPr id="80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79" y="2962367"/>
            <a:ext cx="31748" cy="2891964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83" y="2962367"/>
            <a:ext cx="31748" cy="2891964"/>
          </a:xfrm>
          <a:prstGeom prst="rect">
            <a:avLst/>
          </a:prstGeom>
        </p:spPr>
      </p:pic>
      <p:pic>
        <p:nvPicPr>
          <p:cNvPr id="80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2978241"/>
            <a:ext cx="1364899" cy="31748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6" y="5806709"/>
            <a:ext cx="1364899" cy="31748"/>
          </a:xfrm>
          <a:prstGeom prst="rect">
            <a:avLst/>
          </a:prstGeom>
        </p:spPr>
      </p:pic>
      <p:sp>
        <p:nvSpPr>
          <p:cNvPr id="72" name="text 1"/>
          <p:cNvSpPr txBox="1"/>
          <p:nvPr/>
        </p:nvSpPr>
        <p:spPr>
          <a:xfrm>
            <a:off x="10121618" y="3457637"/>
            <a:ext cx="109645" cy="2231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pPr marL="6350"/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  <a:p>
            <a:r>
              <a:rPr sz="2900" spc="5" dirty="0">
                <a:latin typeface="Arial"/>
                <a:cs typeface="Arial"/>
              </a:rPr>
              <a:t>,</a:t>
            </a:r>
            <a:endParaRPr sz="2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874524" y="1365683"/>
            <a:ext cx="10905029" cy="125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Применяет </a:t>
            </a:r>
            <a:r>
              <a:rPr sz="2715" spc="5" dirty="0">
                <a:latin typeface="Arial"/>
                <a:cs typeface="Arial"/>
              </a:rPr>
              <a:t>Map </a:t>
            </a:r>
            <a:r>
              <a:rPr lang="ru-RU" sz="2715" spc="5" dirty="0">
                <a:latin typeface="Arial"/>
                <a:cs typeface="Arial"/>
              </a:rPr>
              <a:t>к трем или более спискам</a:t>
            </a:r>
            <a:r>
              <a:rPr sz="2715" spc="5" dirty="0">
                <a:latin typeface="Arial"/>
                <a:cs typeface="Arial"/>
              </a:rPr>
              <a:t>. </a:t>
            </a:r>
            <a:r>
              <a:rPr lang="ru-RU" sz="2715" spc="5" dirty="0">
                <a:latin typeface="Arial"/>
                <a:cs typeface="Arial"/>
              </a:rPr>
              <a:t>Списки должны быть собраны в единый список, а функция должна уметь  поддерживать количество аргументов равное количеству списков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856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13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86267" y="752663"/>
            <a:ext cx="7586372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40" spc="5" dirty="0">
                <a:latin typeface="Arial"/>
                <a:cs typeface="Arial"/>
              </a:rPr>
              <a:t>walk(), walk_2(), and pwalk()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73770" y="1996560"/>
            <a:ext cx="10351808" cy="18097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40" spc="5" dirty="0">
                <a:latin typeface="Arial"/>
                <a:cs typeface="Arial"/>
              </a:rPr>
              <a:t>Это версии функций</a:t>
            </a:r>
            <a:r>
              <a:rPr sz="2940" spc="5" dirty="0">
                <a:latin typeface="Arial"/>
                <a:cs typeface="Arial"/>
              </a:rPr>
              <a:t> map(), map2(), </a:t>
            </a:r>
            <a:r>
              <a:rPr lang="ru-RU" sz="2940" spc="5" dirty="0">
                <a:latin typeface="Arial"/>
                <a:cs typeface="Arial"/>
              </a:rPr>
              <a:t>и</a:t>
            </a:r>
            <a:r>
              <a:rPr sz="2940" spc="5" dirty="0">
                <a:latin typeface="Arial"/>
                <a:cs typeface="Arial"/>
              </a:rPr>
              <a:t> </a:t>
            </a:r>
            <a:r>
              <a:rPr sz="2940" spc="5" dirty="0" err="1">
                <a:latin typeface="Arial"/>
                <a:cs typeface="Arial"/>
              </a:rPr>
              <a:t>pmap</a:t>
            </a:r>
            <a:r>
              <a:rPr sz="2940" spc="5" dirty="0">
                <a:latin typeface="Arial"/>
                <a:cs typeface="Arial"/>
              </a:rPr>
              <a:t>()</a:t>
            </a:r>
            <a:r>
              <a:rPr lang="ru-RU" sz="2940" spc="5" dirty="0">
                <a:latin typeface="Arial"/>
                <a:cs typeface="Arial"/>
              </a:rPr>
              <a:t>,которые</a:t>
            </a:r>
            <a:br>
              <a:rPr lang="ru-RU" sz="2940" spc="5" dirty="0">
                <a:latin typeface="Arial"/>
                <a:cs typeface="Arial"/>
              </a:rPr>
            </a:br>
            <a:r>
              <a:rPr lang="ru-RU" sz="2940" spc="5" dirty="0">
                <a:latin typeface="Arial"/>
                <a:cs typeface="Arial"/>
              </a:rPr>
              <a:t>не возвращают ничего в результате деятельности, они</a:t>
            </a:r>
            <a:br>
              <a:rPr lang="ru-RU" sz="2940" spc="5" dirty="0">
                <a:latin typeface="Arial"/>
                <a:cs typeface="Arial"/>
              </a:rPr>
            </a:br>
            <a:r>
              <a:rPr lang="ru-RU" sz="2940" spc="5" dirty="0">
                <a:latin typeface="Arial"/>
                <a:cs typeface="Arial"/>
              </a:rPr>
              <a:t>нужны для исполнения побочных эффектов действия</a:t>
            </a:r>
            <a:br>
              <a:rPr lang="ru-RU" sz="2940" spc="5" dirty="0">
                <a:latin typeface="Arial"/>
                <a:cs typeface="Arial"/>
              </a:rPr>
            </a:br>
            <a:r>
              <a:rPr lang="ru-RU" sz="2940" spc="5" dirty="0">
                <a:latin typeface="Arial"/>
                <a:cs typeface="Arial"/>
              </a:rPr>
              <a:t>вашей функции (запись файлов, создание графиков и т.д.)</a:t>
            </a: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9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2730550"/>
            <a:ext cx="12191144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10000" spc="5" dirty="0">
                <a:solidFill>
                  <a:srgbClr val="F3F3F3"/>
                </a:solidFill>
                <a:latin typeface="Arial"/>
                <a:cs typeface="Arial"/>
              </a:rPr>
              <a:t>Итерации</a:t>
            </a:r>
            <a:endParaRPr sz="10000" dirty="0">
              <a:latin typeface="Arial"/>
              <a:cs typeface="Arial"/>
            </a:endParaRPr>
          </a:p>
        </p:txBody>
      </p:sp>
      <p:pic>
        <p:nvPicPr>
          <p:cNvPr id="3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" y="5449201"/>
            <a:ext cx="2809484" cy="879349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9" y="5442852"/>
            <a:ext cx="2822183" cy="8920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43347" y="5901644"/>
            <a:ext cx="83933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Iteration</a:t>
            </a:r>
            <a:endParaRPr>
              <a:latin typeface="Arial"/>
              <a:cs typeface="Arial"/>
            </a:endParaRPr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33" y="6119855"/>
            <a:ext cx="865876" cy="11429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9" y="5568800"/>
            <a:ext cx="476403" cy="69210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43348" y="5607152"/>
            <a:ext cx="666529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0" spc="5" dirty="0">
                <a:latin typeface="Arial"/>
                <a:cs typeface="Arial"/>
              </a:rPr>
              <a:t>In R4DS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1394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2" y="2269267"/>
            <a:ext cx="8323866" cy="3860529"/>
          </a:xfrm>
          <a:prstGeom prst="rect">
            <a:avLst/>
          </a:prstGeom>
        </p:spPr>
      </p:pic>
      <p:pic>
        <p:nvPicPr>
          <p:cNvPr id="8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1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921223" y="993946"/>
            <a:ext cx="6342762" cy="7277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29" spc="5" dirty="0">
                <a:latin typeface="Arial"/>
                <a:cs typeface="Arial"/>
              </a:rPr>
              <a:t>map and walk functions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801755" y="2279857"/>
            <a:ext cx="139185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b="1" spc="5" dirty="0">
                <a:latin typeface="Arial"/>
                <a:cs typeface="Arial"/>
              </a:rPr>
              <a:t>n </a:t>
            </a:r>
            <a:r>
              <a:rPr lang="ru-RU" sz="2190" b="1" spc="5" dirty="0">
                <a:latin typeface="Arial"/>
                <a:cs typeface="Arial"/>
              </a:rPr>
              <a:t>списков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989399" y="2281181"/>
            <a:ext cx="1578061" cy="3185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70" b="1" spc="5" dirty="0">
                <a:latin typeface="Arial"/>
                <a:cs typeface="Arial"/>
              </a:rPr>
              <a:t>возвращает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59299" y="2783092"/>
            <a:ext cx="75661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84784" y="2783092"/>
            <a:ext cx="91755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map2()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057903" y="2783092"/>
            <a:ext cx="91755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pmap()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296346" y="2792780"/>
            <a:ext cx="89999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latin typeface="Arial"/>
                <a:cs typeface="Arial"/>
              </a:rPr>
              <a:t>список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298967" y="3259308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map_chr()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924452" y="3259309"/>
            <a:ext cx="143789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solidFill>
                  <a:srgbClr val="0365C0"/>
                </a:solidFill>
                <a:latin typeface="Arial"/>
                <a:cs typeface="Arial"/>
              </a:rPr>
              <a:t>map2_chr()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797572" y="3259308"/>
            <a:ext cx="148117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pmap_chr()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746885" y="3259309"/>
            <a:ext cx="232339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solidFill>
                  <a:srgbClr val="0365C0"/>
                </a:solidFill>
                <a:latin typeface="Arial"/>
                <a:cs typeface="Arial"/>
              </a:rPr>
              <a:t>строковый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292617" y="3735524"/>
            <a:ext cx="130420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918104" y="3735524"/>
            <a:ext cx="146514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map2_dbl()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791222" y="3735524"/>
            <a:ext cx="146514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pmap_dbl()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746885" y="3715253"/>
            <a:ext cx="2240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50" spc="5" dirty="0">
                <a:solidFill>
                  <a:srgbClr val="0365C0"/>
                </a:solidFill>
                <a:latin typeface="Arial"/>
                <a:cs typeface="Arial"/>
              </a:rPr>
              <a:t>числовой вектор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330715" y="4211741"/>
            <a:ext cx="122405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949851" y="4211741"/>
            <a:ext cx="138499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map2_int()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822970" y="4211741"/>
            <a:ext cx="138499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pmap_int()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776980" y="4216869"/>
            <a:ext cx="217694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spc="5" dirty="0">
                <a:solidFill>
                  <a:srgbClr val="0365C0"/>
                </a:solidFill>
                <a:latin typeface="Arial"/>
                <a:cs typeface="Arial"/>
              </a:rPr>
              <a:t>числовой вектор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343413" y="4687958"/>
            <a:ext cx="120802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68900" y="4687958"/>
            <a:ext cx="136896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map2_lgl()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842018" y="4687958"/>
            <a:ext cx="136896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pmap_lgl()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640638" y="4693084"/>
            <a:ext cx="245227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solidFill>
                  <a:srgbClr val="0365C0"/>
                </a:solidFill>
                <a:latin typeface="Arial"/>
                <a:cs typeface="Arial"/>
              </a:rPr>
              <a:t>логический вектор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368811" y="5164174"/>
            <a:ext cx="1159292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994298" y="5164174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map2_df()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5867417" y="5164174"/>
            <a:ext cx="13202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365C0"/>
                </a:solidFill>
                <a:latin typeface="Arial"/>
                <a:cs typeface="Arial"/>
              </a:rPr>
              <a:t>pmap_df()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8322463" y="5169301"/>
            <a:ext cx="108818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20" spc="5" dirty="0">
                <a:solidFill>
                  <a:srgbClr val="0365C0"/>
                </a:solidFill>
                <a:latin typeface="Arial"/>
                <a:cs typeface="Arial"/>
              </a:rPr>
              <a:t>таблица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2552950" y="5640391"/>
            <a:ext cx="77328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0882B"/>
                </a:solidFill>
                <a:latin typeface="Arial"/>
                <a:cs typeface="Arial"/>
              </a:rPr>
              <a:t>walk()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4172085" y="5640391"/>
            <a:ext cx="93423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0882B"/>
                </a:solidFill>
                <a:latin typeface="Arial"/>
                <a:cs typeface="Arial"/>
              </a:rPr>
              <a:t>walk2()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6051553" y="5640391"/>
            <a:ext cx="93423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00882B"/>
                </a:solidFill>
                <a:latin typeface="Arial"/>
                <a:cs typeface="Arial"/>
              </a:rPr>
              <a:t>pwalk()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7696784" y="5645517"/>
            <a:ext cx="2336602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40" spc="5" dirty="0">
                <a:solidFill>
                  <a:srgbClr val="00882B"/>
                </a:solidFill>
                <a:latin typeface="Arial"/>
                <a:cs typeface="Arial"/>
              </a:rPr>
              <a:t>Побочный эффект</a:t>
            </a:r>
            <a:r>
              <a:rPr sz="2040" spc="5" dirty="0">
                <a:solidFill>
                  <a:srgbClr val="00882B"/>
                </a:solidFill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9" name="text 1">
            <a:extLst>
              <a:ext uri="{FF2B5EF4-FFF2-40B4-BE49-F238E27FC236}">
                <a16:creationId xmlns:a16="http://schemas.microsoft.com/office/drawing/2014/main" id="{4129C73D-F322-6B45-896E-BB56C85A0E0A}"/>
              </a:ext>
            </a:extLst>
          </p:cNvPr>
          <p:cNvSpPr txBox="1"/>
          <p:nvPr/>
        </p:nvSpPr>
        <p:spPr>
          <a:xfrm>
            <a:off x="2020122" y="2279857"/>
            <a:ext cx="174098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b="1" spc="5" dirty="0">
                <a:latin typeface="Arial"/>
                <a:cs typeface="Arial"/>
              </a:rPr>
              <a:t>один список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70" name="text 1">
            <a:extLst>
              <a:ext uri="{FF2B5EF4-FFF2-40B4-BE49-F238E27FC236}">
                <a16:creationId xmlns:a16="http://schemas.microsoft.com/office/drawing/2014/main" id="{17DC551A-07C2-0044-9C8D-F65450153EC5}"/>
              </a:ext>
            </a:extLst>
          </p:cNvPr>
          <p:cNvSpPr txBox="1"/>
          <p:nvPr/>
        </p:nvSpPr>
        <p:spPr>
          <a:xfrm>
            <a:off x="3887812" y="2288406"/>
            <a:ext cx="1538370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90" b="1" spc="5" dirty="0">
                <a:latin typeface="Arial"/>
                <a:cs typeface="Arial"/>
              </a:rPr>
              <a:t>два списка</a:t>
            </a:r>
            <a:endParaRPr sz="2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83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0837"/>
            <a:ext cx="3225574" cy="373988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08366" y="841366"/>
            <a:ext cx="5616666" cy="10824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7034" spc="5" dirty="0">
                <a:latin typeface="Arial"/>
                <a:cs typeface="Arial"/>
              </a:rPr>
              <a:t>Итерируйте с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2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5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2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384390"/>
            <a:ext cx="12191144" cy="743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834" spc="5" dirty="0">
                <a:latin typeface="Arial"/>
                <a:cs typeface="Arial"/>
              </a:rPr>
              <a:t>Пробные данные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3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94" y="1738190"/>
            <a:ext cx="4355794" cy="5035196"/>
          </a:xfrm>
          <a:prstGeom prst="rect">
            <a:avLst/>
          </a:prstGeom>
        </p:spPr>
      </p:pic>
      <p:pic>
        <p:nvPicPr>
          <p:cNvPr id="3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30" y="1797165"/>
            <a:ext cx="4178007" cy="4857409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80" y="1790816"/>
            <a:ext cx="4190706" cy="4870108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1" y="2979788"/>
            <a:ext cx="2179863" cy="3316696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94" y="3298050"/>
            <a:ext cx="2185141" cy="1060984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57" y="2926352"/>
            <a:ext cx="7122218" cy="3482928"/>
          </a:xfrm>
          <a:prstGeom prst="rect">
            <a:avLst/>
          </a:prstGeom>
        </p:spPr>
      </p:pic>
      <p:pic>
        <p:nvPicPr>
          <p:cNvPr id="329" name="Imag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3" t="40426" r="15017" b="6540"/>
          <a:stretch/>
        </p:blipFill>
        <p:spPr>
          <a:xfrm>
            <a:off x="3724502" y="2772465"/>
            <a:ext cx="7039673" cy="3636815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01" y="2977148"/>
            <a:ext cx="6957130" cy="3317840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86" y="1765593"/>
            <a:ext cx="3588096" cy="132130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927367" y="1765521"/>
            <a:ext cx="2949462" cy="10926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  <a:t>Позволяет быть уверенным</a:t>
            </a:r>
          </a:p>
          <a:p>
            <a: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  <a:t>что полученные вами </a:t>
            </a:r>
            <a:b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  <a:t>«случайные» данные </a:t>
            </a:r>
            <a:b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775" spc="5" dirty="0">
                <a:solidFill>
                  <a:srgbClr val="FFFFFF"/>
                </a:solidFill>
                <a:latin typeface="Arial"/>
                <a:cs typeface="Arial"/>
              </a:rPr>
              <a:t>совпадут с нашими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28" y="1204751"/>
            <a:ext cx="12191144" cy="410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2670" spc="5" dirty="0">
                <a:latin typeface="Arial"/>
                <a:cs typeface="Arial"/>
              </a:rPr>
              <a:t>Допустим у нас есть результаты экзаменов 5 студентов</a:t>
            </a:r>
            <a:endParaRPr sz="2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09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2" y="1505085"/>
            <a:ext cx="11543490" cy="5352674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35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62374" y="455504"/>
            <a:ext cx="6815968" cy="4108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70" spc="5" dirty="0">
                <a:latin typeface="Arial"/>
                <a:cs typeface="Arial"/>
              </a:rPr>
              <a:t>Итак, результаты экзаменов 5 студентов</a:t>
            </a:r>
            <a:r>
              <a:rPr sz="2670" spc="5" dirty="0">
                <a:latin typeface="Arial"/>
                <a:cs typeface="Arial"/>
              </a:rPr>
              <a:t>…</a:t>
            </a:r>
            <a:endParaRPr sz="2650" dirty="0">
              <a:latin typeface="Arial"/>
              <a:cs typeface="Arial"/>
            </a:endParaRPr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6" y="1172295"/>
            <a:ext cx="10430832" cy="505946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2" y="1169120"/>
            <a:ext cx="10437175" cy="51229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76667" y="1235007"/>
            <a:ext cx="89287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exams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35" y="3096638"/>
            <a:ext cx="3511303" cy="158738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251194" y="3511321"/>
            <a:ext cx="2985241" cy="6701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Как посчитать средний</a:t>
            </a:r>
            <a:b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бал каждого студента</a:t>
            </a:r>
            <a:r>
              <a:rPr sz="2350" b="1" spc="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767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79" y="1701921"/>
            <a:ext cx="10597406" cy="907987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43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62375" y="455504"/>
            <a:ext cx="5277086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Пробуем посчитать средний бал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3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6" y="1172295"/>
            <a:ext cx="10430832" cy="505946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2" y="1169120"/>
            <a:ext cx="10437175" cy="51229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76667" y="1235007"/>
            <a:ext cx="185531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54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6" y="1170155"/>
            <a:ext cx="10430832" cy="2509724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2" y="1166981"/>
            <a:ext cx="10437175" cy="251607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6666" y="1235007"/>
            <a:ext cx="542231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list(student1  =  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$student1),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6667" y="1730272"/>
            <a:ext cx="578940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      student2  =  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$student2),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6667" y="2225538"/>
            <a:ext cx="578940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      student3  =  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$student3),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6667" y="2720803"/>
            <a:ext cx="578940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      student4  =  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$student4),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76666" y="3216069"/>
            <a:ext cx="580703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      student5  =  mean(</a:t>
            </a:r>
            <a:r>
              <a:rPr sz="2350" spc="5" dirty="0">
                <a:latin typeface="Arial"/>
                <a:cs typeface="Arial"/>
              </a:rPr>
              <a:t>exams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$student5))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4720" y="6574411"/>
            <a:ext cx="1003801" cy="180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75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51" name="Image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" y="6724008"/>
            <a:ext cx="93417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2375" y="455504"/>
            <a:ext cx="5277086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Пробуем посчитать средний бал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7" y="3746477"/>
            <a:ext cx="10572008" cy="3111282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7" y="1727320"/>
            <a:ext cx="8038536" cy="513044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241"/>
            <a:ext cx="4635174" cy="5320927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67" y="3230460"/>
            <a:ext cx="3715105" cy="3627299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 rot="-2700000">
            <a:off x="9160921" y="5209377"/>
            <a:ext cx="3109056" cy="4170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0" spc="5" dirty="0">
                <a:solidFill>
                  <a:srgbClr val="FFFFFF"/>
                </a:solidFill>
                <a:latin typeface="Arial"/>
                <a:cs typeface="Arial"/>
              </a:rPr>
              <a:t>А можно попроще?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01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1306</Words>
  <Application>Microsoft Macintosh PowerPoint</Application>
  <PresentationFormat>Widescreen</PresentationFormat>
  <Paragraphs>464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2019-02-15T15:05:29Z</dcterms:created>
  <dcterms:modified xsi:type="dcterms:W3CDTF">2019-02-15T15:06:40Z</dcterms:modified>
</cp:coreProperties>
</file>